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8" r:id="rId3"/>
    <p:sldId id="272" r:id="rId4"/>
    <p:sldId id="273" r:id="rId5"/>
    <p:sldId id="275" r:id="rId6"/>
    <p:sldId id="274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1" r:id="rId22"/>
    <p:sldId id="290" r:id="rId23"/>
    <p:sldId id="292" r:id="rId24"/>
    <p:sldId id="293" r:id="rId25"/>
    <p:sldId id="294" r:id="rId26"/>
    <p:sldId id="295" r:id="rId27"/>
    <p:sldId id="296" r:id="rId28"/>
    <p:sldId id="298" r:id="rId29"/>
    <p:sldId id="299" r:id="rId30"/>
    <p:sldId id="300" r:id="rId31"/>
    <p:sldId id="301" r:id="rId32"/>
    <p:sldId id="302" r:id="rId33"/>
    <p:sldId id="303" r:id="rId34"/>
    <p:sldId id="304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1"/>
    <p:restoredTop sz="71454"/>
  </p:normalViewPr>
  <p:slideViewPr>
    <p:cSldViewPr snapToGrid="0" snapToObjects="1">
      <p:cViewPr varScale="1">
        <p:scale>
          <a:sx n="40" d="100"/>
          <a:sy n="40" d="100"/>
        </p:scale>
        <p:origin x="63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D8B45-D0B5-7A48-8D73-B512D5A3D9D9}" type="datetimeFigureOut">
              <a:rPr kumimoji="1" lang="zh-CN" altLang="en-US" smtClean="0"/>
              <a:t>2020/3/2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E92CA-AE2E-C349-9602-93EE4BD5B43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064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adam012019/p/11578674.html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62337067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考核方式：没有考勤，只有最后的一个论文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0868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416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You-get</a:t>
            </a:r>
            <a:r>
              <a:rPr lang="zh-CN" altLang="en-US" dirty="0"/>
              <a:t>：下载视频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https://www.cnblogs.com/adam012019/p/11578674.html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1233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生存的方式不止一种，扎扎实实的</a:t>
            </a:r>
            <a:r>
              <a:rPr lang="zh-CN" altLang="en-US"/>
              <a:t>做事。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4080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77037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810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9709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598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Good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7723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Pygame</a:t>
            </a:r>
            <a:r>
              <a:rPr kumimoji="1" lang="en-US" altLang="zh-CN" dirty="0"/>
              <a:t>:</a:t>
            </a:r>
            <a:r>
              <a:rPr kumimoji="1" lang="zh-CN" altLang="en-US" dirty="0"/>
              <a:t>游戏库，</a:t>
            </a:r>
            <a:endParaRPr kumimoji="1" lang="en-US" altLang="zh-CN" dirty="0"/>
          </a:p>
          <a:p>
            <a:r>
              <a:rPr lang="en-US" altLang="zh-CN" dirty="0">
                <a:hlinkClick r:id="rId3"/>
              </a:rPr>
              <a:t>https://zhuanlan.zhihu.com/p/62337067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note:</a:t>
            </a:r>
            <a:r>
              <a:rPr kumimoji="1" lang="zh-CN" altLang="en-US" dirty="0"/>
              <a:t>老师用这个要干嘛？画图吗？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8941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Yyy</a:t>
            </a:r>
            <a:r>
              <a:rPr kumimoji="1" lang="en-US" altLang="zh-CN" dirty="0"/>
              <a:t>:</a:t>
            </a:r>
            <a:r>
              <a:rPr kumimoji="1" lang="zh-CN" altLang="en-US" dirty="0"/>
              <a:t>我实际编程的时间不到</a:t>
            </a:r>
            <a:r>
              <a:rPr kumimoji="1" lang="en-US" altLang="zh-CN" dirty="0"/>
              <a:t>10%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2138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五行代码就可完成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39185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合并图像：</a:t>
            </a:r>
            <a:r>
              <a:rPr kumimoji="1" lang="en-US" altLang="zh-CN" dirty="0"/>
              <a:t>1.</a:t>
            </a:r>
            <a:r>
              <a:rPr kumimoji="1" lang="zh-CN" altLang="en-US" dirty="0"/>
              <a:t>两个图片</a:t>
            </a:r>
            <a:r>
              <a:rPr kumimoji="1" lang="en-US" altLang="zh-CN" dirty="0"/>
              <a:t>load</a:t>
            </a:r>
            <a:r>
              <a:rPr kumimoji="1" lang="zh-CN" altLang="en-US" dirty="0"/>
              <a:t>下来</a:t>
            </a:r>
            <a:r>
              <a:rPr kumimoji="1" lang="en-US" altLang="zh-CN" dirty="0"/>
              <a:t>2.Maze(</a:t>
            </a:r>
            <a:r>
              <a:rPr kumimoji="1" lang="zh-CN" altLang="en-US" dirty="0"/>
              <a:t>宫殿</a:t>
            </a:r>
            <a:r>
              <a:rPr kumimoji="1" lang="en-US" altLang="zh-CN" dirty="0"/>
              <a:t>)3.Blit</a:t>
            </a:r>
            <a:r>
              <a:rPr kumimoji="1" lang="zh-CN" altLang="en-US" dirty="0"/>
              <a:t>方法，三个参数（原图，把</a:t>
            </a:r>
            <a:r>
              <a:rPr kumimoji="1" lang="en-US" altLang="zh-CN" dirty="0"/>
              <a:t>player</a:t>
            </a:r>
            <a:r>
              <a:rPr kumimoji="1" lang="zh-CN" altLang="en-US" dirty="0"/>
              <a:t>放在</a:t>
            </a:r>
            <a:r>
              <a:rPr kumimoji="1" lang="en-US" altLang="zh-CN" dirty="0"/>
              <a:t>maze</a:t>
            </a:r>
            <a:r>
              <a:rPr kumimoji="1" lang="zh-CN" altLang="en-US" dirty="0"/>
              <a:t>的哪个位置，注意第三个参数）动画有时候变第三个参数，或者两个参数</a:t>
            </a:r>
            <a:r>
              <a:rPr kumimoji="1" lang="en-US" altLang="zh-CN" dirty="0"/>
              <a:t>4.</a:t>
            </a:r>
            <a:r>
              <a:rPr lang="en-US" altLang="zh-CN" dirty="0"/>
              <a:t>Save</a:t>
            </a:r>
            <a:r>
              <a:rPr lang="zh-CN" altLang="en-US" dirty="0"/>
              <a:t>将合并的图片</a:t>
            </a:r>
            <a:r>
              <a:rPr lang="en-US" altLang="zh-CN" dirty="0"/>
              <a:t>maze</a:t>
            </a:r>
            <a:r>
              <a:rPr lang="zh-CN" altLang="en-US" dirty="0"/>
              <a:t>保存下来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5382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E92CA-AE2E-C349-9602-93EE4BD5B43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4150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164D2-EEC7-AE42-BF98-71CF9027A753}" type="datetimeFigureOut">
              <a:rPr kumimoji="1" lang="zh-CN" altLang="en-US" smtClean="0"/>
              <a:t>2020/3/2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1AEA1-A993-DA49-8EE5-8BFD437057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484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09600"/>
            <a:ext cx="10515600" cy="5704114"/>
          </a:xfrm>
        </p:spPr>
        <p:txBody>
          <a:bodyPr/>
          <a:lstStyle>
            <a:lvl1pPr marL="0" indent="0" algn="ctr">
              <a:buNone/>
              <a:defRPr>
                <a:latin typeface="STKaiti" charset="-122"/>
                <a:ea typeface="STKaiti" charset="-122"/>
                <a:cs typeface="STKaiti" charset="-122"/>
              </a:defRPr>
            </a:lvl1pPr>
            <a:lvl2pPr>
              <a:defRPr>
                <a:latin typeface="STKaiti" charset="-122"/>
                <a:ea typeface="STKaiti" charset="-122"/>
                <a:cs typeface="STKaiti" charset="-122"/>
              </a:defRPr>
            </a:lvl2pPr>
            <a:lvl3pPr>
              <a:defRPr>
                <a:latin typeface="STKaiti" charset="-122"/>
                <a:ea typeface="STKaiti" charset="-122"/>
                <a:cs typeface="STKaiti" charset="-122"/>
              </a:defRPr>
            </a:lvl3pPr>
            <a:lvl4pPr>
              <a:defRPr>
                <a:latin typeface="STKaiti" charset="-122"/>
                <a:ea typeface="STKaiti" charset="-122"/>
                <a:cs typeface="STKaiti" charset="-122"/>
              </a:defRPr>
            </a:lvl4pPr>
            <a:lvl5pPr>
              <a:defRPr>
                <a:latin typeface="STKaiti" charset="-122"/>
                <a:ea typeface="STKaiti" charset="-122"/>
                <a:cs typeface="STKaiti" charset="-122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30032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164D2-EEC7-AE42-BF98-71CF9027A753}" type="datetimeFigureOut">
              <a:rPr kumimoji="1" lang="zh-CN" altLang="en-US" smtClean="0"/>
              <a:t>2020/3/2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1AEA1-A993-DA49-8EE5-8BFD437057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4238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TKaiti" charset="-122"/>
          <a:ea typeface="STKaiti" charset="-122"/>
          <a:cs typeface="STKaiti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软件测试技术</a:t>
            </a:r>
            <a:endParaRPr kumimoji="1" lang="zh-CN" altLang="en-US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latin typeface="STKaiti" charset="-122"/>
                <a:ea typeface="STKaiti" charset="-122"/>
                <a:cs typeface="STKaiti" charset="-122"/>
              </a:rPr>
              <a:t>袁玉宇</a:t>
            </a:r>
          </a:p>
        </p:txBody>
      </p:sp>
    </p:spTree>
    <p:extLst>
      <p:ext uri="{BB962C8B-B14F-4D97-AF65-F5344CB8AC3E}">
        <p14:creationId xmlns:p14="http://schemas.microsoft.com/office/powerpoint/2010/main" val="1177299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950" y="995483"/>
            <a:ext cx="10229850" cy="486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77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库中的函数完成大部分工作。</a:t>
            </a:r>
            <a:endParaRPr kumimoji="1" lang="en-US" altLang="zh-CN" dirty="0"/>
          </a:p>
          <a:p>
            <a:r>
              <a:rPr kumimoji="1" lang="zh-CN" altLang="en-US" dirty="0"/>
              <a:t> 合并图像并将其保存到新文件中，仅需要五行代码：</a:t>
            </a:r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87952"/>
            <a:ext cx="12192000" cy="363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83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乍一看，该程序看起来非常简单。</a:t>
            </a:r>
            <a:endParaRPr kumimoji="1" lang="en-US" altLang="zh-CN" dirty="0"/>
          </a:p>
          <a:p>
            <a:r>
              <a:rPr kumimoji="1" lang="zh-CN" altLang="en-US" dirty="0"/>
              <a:t> 而且，它可以正常工作并生成合并的图像。</a:t>
            </a:r>
            <a:endParaRPr kumimoji="1" lang="en-US" altLang="zh-CN" dirty="0"/>
          </a:p>
          <a:p>
            <a:r>
              <a:rPr kumimoji="1" lang="zh-CN" altLang="en-US" dirty="0"/>
              <a:t> 该程序太短而无法失败</a:t>
            </a:r>
            <a:r>
              <a:rPr kumimoji="1" lang="en-US" altLang="zh-CN" dirty="0"/>
              <a:t>...</a:t>
            </a:r>
            <a:r>
              <a:rPr kumimoji="1" lang="zh-CN" altLang="en-US" dirty="0"/>
              <a:t>是吗？</a:t>
            </a:r>
            <a:endParaRPr kumimoji="1" lang="en-US" altLang="zh-CN" dirty="0"/>
          </a:p>
          <a:p>
            <a:r>
              <a:rPr kumimoji="1" lang="zh-CN" altLang="en-US" dirty="0"/>
              <a:t> 我花时间列举了此五行程序可能失败的方式：</a:t>
            </a:r>
            <a:endParaRPr kumimoji="1" lang="en-US" altLang="zh-CN" dirty="0"/>
          </a:p>
          <a:p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程序中的错误拼写会以</a:t>
            </a:r>
            <a:r>
              <a:rPr kumimoji="1" lang="en-US" altLang="zh-CN" dirty="0" err="1"/>
              <a:t>SyntaxError</a:t>
            </a:r>
            <a:r>
              <a:rPr kumimoji="1" lang="zh-CN" altLang="en-US" dirty="0"/>
              <a:t>终止</a:t>
            </a:r>
            <a:r>
              <a:rPr kumimoji="1" lang="en-US" altLang="zh-CN" dirty="0"/>
              <a:t>Python</a:t>
            </a:r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未安装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，因此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退出并出现</a:t>
            </a:r>
            <a:r>
              <a:rPr kumimoji="1" lang="en-US" altLang="zh-CN" dirty="0" err="1"/>
              <a:t>ImportError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安装了不兼容的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版本，因此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以异常终止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其中一个图像文件不存在，因此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退出并显示</a:t>
            </a:r>
            <a:r>
              <a:rPr kumimoji="1" lang="en-US" altLang="zh-CN" dirty="0" err="1"/>
              <a:t>IOError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输出图像没有写权限，因此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以</a:t>
            </a:r>
            <a:r>
              <a:rPr kumimoji="1" lang="en-US" altLang="zh-CN" dirty="0" err="1"/>
              <a:t>IOError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0796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其中一个图像文件已损坏，因此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以</a:t>
            </a:r>
            <a:r>
              <a:rPr kumimoji="1" lang="en-US" altLang="zh-CN" dirty="0"/>
              <a:t>Exception</a:t>
            </a:r>
            <a:r>
              <a:rPr kumimoji="1" lang="zh-CN" altLang="en-US" dirty="0"/>
              <a:t>终止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其中一个图像文件失真，因此输出图像也会失真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该程序与</a:t>
            </a:r>
            <a:r>
              <a:rPr kumimoji="1" lang="en-US" altLang="zh-CN" dirty="0"/>
              <a:t>Python 3</a:t>
            </a:r>
            <a:r>
              <a:rPr kumimoji="1" lang="zh-CN" altLang="en-US" dirty="0"/>
              <a:t>不兼容，因此用户依赖于</a:t>
            </a:r>
            <a:r>
              <a:rPr kumimoji="1" lang="en-US" altLang="zh-CN" dirty="0"/>
              <a:t>Python 2</a:t>
            </a:r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生成图像的速度太慢，因此游戏无法进行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图像透明度处理不正确，因此在输出图像中出现了瑕疵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输出文件名错误，重要文件被覆盖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en-US" altLang="zh-CN" dirty="0" err="1"/>
              <a:t>Pygame</a:t>
            </a:r>
            <a:r>
              <a:rPr kumimoji="1" lang="zh-CN" altLang="en-US" dirty="0"/>
              <a:t>包含恶意代码，因此系统安全性受到威胁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该程序分发有未经许可的图像，有侵权问题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该程序无法在手机上运行，因此没人愿意使用它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没有文档，因此潜在用户无法安装或使用程序</a:t>
            </a:r>
          </a:p>
        </p:txBody>
      </p:sp>
    </p:spTree>
    <p:extLst>
      <p:ext uri="{BB962C8B-B14F-4D97-AF65-F5344CB8AC3E}">
        <p14:creationId xmlns:p14="http://schemas.microsoft.com/office/powerpoint/2010/main" val="61642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我们发现了更多潜在的问题。</a:t>
            </a:r>
            <a:endParaRPr kumimoji="1" lang="en-US" altLang="zh-CN" dirty="0"/>
          </a:p>
          <a:p>
            <a:r>
              <a:rPr kumimoji="1" lang="zh-CN" altLang="en-US" dirty="0"/>
              <a:t> 即使在五行程序中，也可能出现超过五个错误。 </a:t>
            </a:r>
            <a:endParaRPr kumimoji="1" lang="en-US" altLang="zh-CN" dirty="0"/>
          </a:p>
          <a:p>
            <a:r>
              <a:rPr kumimoji="1" lang="zh-CN" altLang="en-US" dirty="0"/>
              <a:t>可以肯定，在一个长程序中，会有更多的错误出现。</a:t>
            </a:r>
            <a:endParaRPr kumimoji="1" lang="en-US" altLang="zh-CN" dirty="0"/>
          </a:p>
          <a:p>
            <a:r>
              <a:rPr kumimoji="1" lang="zh-CN" altLang="en-US" dirty="0"/>
              <a:t> 仔细地查看问题列表时，会发现某些问题与代码本身有关</a:t>
            </a:r>
            <a:endParaRPr kumimoji="1" lang="en-US" altLang="zh-CN" dirty="0"/>
          </a:p>
          <a:p>
            <a:r>
              <a:rPr kumimoji="1" lang="zh-CN" altLang="en-US" dirty="0"/>
              <a:t>（例如，错误的导入）。</a:t>
            </a:r>
            <a:endParaRPr kumimoji="1" lang="en-US" altLang="zh-CN" dirty="0"/>
          </a:p>
          <a:p>
            <a:r>
              <a:rPr kumimoji="1" lang="zh-CN" altLang="en-US" dirty="0"/>
              <a:t> 而其他方面，例如缺少文档或法律问题与代码本身无关，</a:t>
            </a:r>
            <a:endParaRPr kumimoji="1" lang="en-US" altLang="zh-CN" dirty="0"/>
          </a:p>
          <a:p>
            <a:r>
              <a:rPr kumimoji="1" lang="zh-CN" altLang="en-US" dirty="0"/>
              <a:t>但后果不堪设想。</a:t>
            </a:r>
            <a:endParaRPr kumimoji="1" lang="en-US" altLang="zh-CN" dirty="0"/>
          </a:p>
          <a:p>
            <a:r>
              <a:rPr kumimoji="1" lang="zh-CN" altLang="en-US" dirty="0"/>
              <a:t>结论：编程中的一些问题可以通过编程解决。</a:t>
            </a:r>
            <a:endParaRPr kumimoji="1" lang="en-US" altLang="zh-CN" dirty="0"/>
          </a:p>
          <a:p>
            <a:r>
              <a:rPr kumimoji="1" lang="zh-CN" altLang="en-US" dirty="0"/>
              <a:t> 编程中的其他问题无法通过编程解决。</a:t>
            </a:r>
            <a:endParaRPr kumimoji="1" lang="en-US" altLang="zh-CN" dirty="0"/>
          </a:p>
          <a:p>
            <a:r>
              <a:rPr kumimoji="1" lang="zh-CN" altLang="en-US" dirty="0"/>
              <a:t> 作为程序员，我们要对两者都负有责任。</a:t>
            </a:r>
          </a:p>
        </p:txBody>
      </p:sp>
    </p:spTree>
    <p:extLst>
      <p:ext uri="{BB962C8B-B14F-4D97-AF65-F5344CB8AC3E}">
        <p14:creationId xmlns:p14="http://schemas.microsoft.com/office/powerpoint/2010/main" val="1457730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无论问题是什么，程序员和用户都必须承担后果。</a:t>
            </a:r>
            <a:endParaRPr kumimoji="1" lang="en-US" altLang="zh-CN" dirty="0"/>
          </a:p>
          <a:p>
            <a:r>
              <a:rPr kumimoji="1" lang="zh-CN" altLang="en-US" dirty="0"/>
              <a:t> 如果你只是编写五行程序执行小任务</a:t>
            </a:r>
            <a:endParaRPr kumimoji="1" lang="en-US" altLang="zh-CN" dirty="0"/>
          </a:p>
          <a:p>
            <a:r>
              <a:rPr kumimoji="1" lang="zh-CN" altLang="en-US" dirty="0"/>
              <a:t>（例如，合并</a:t>
            </a:r>
            <a:r>
              <a:rPr kumimoji="1" lang="en-US" altLang="zh-CN" dirty="0"/>
              <a:t>PDF</a:t>
            </a:r>
            <a:r>
              <a:rPr kumimoji="1" lang="zh-CN" altLang="en-US" dirty="0"/>
              <a:t>或缩小数码相机图像）。</a:t>
            </a:r>
            <a:endParaRPr kumimoji="1" lang="en-US" altLang="zh-CN" dirty="0"/>
          </a:p>
          <a:p>
            <a:r>
              <a:rPr kumimoji="1" lang="zh-CN" altLang="en-US" dirty="0"/>
              <a:t> 作为唯一的用户，你可以轻松更改代码或完全重写程序。 </a:t>
            </a:r>
            <a:endParaRPr kumimoji="1" lang="en-US" altLang="zh-CN" dirty="0"/>
          </a:p>
          <a:p>
            <a:r>
              <a:rPr kumimoji="1" lang="zh-CN" altLang="en-US" dirty="0"/>
              <a:t>但是，如果我们要编写更大的程序，</a:t>
            </a:r>
            <a:endParaRPr kumimoji="1" lang="en-US" altLang="zh-CN" dirty="0"/>
          </a:p>
          <a:p>
            <a:r>
              <a:rPr kumimoji="1" lang="zh-CN" altLang="en-US" dirty="0"/>
              <a:t>更多用户使用的程序并与其他程序员合作，</a:t>
            </a:r>
            <a:endParaRPr kumimoji="1" lang="en-US" altLang="zh-CN" dirty="0"/>
          </a:p>
          <a:p>
            <a:r>
              <a:rPr kumimoji="1" lang="zh-CN" altLang="en-US" dirty="0"/>
              <a:t>则需要防止我们的项目陷入停滞，</a:t>
            </a:r>
            <a:endParaRPr kumimoji="1" lang="en-US" altLang="zh-CN" dirty="0"/>
          </a:p>
          <a:p>
            <a:r>
              <a:rPr kumimoji="1" lang="zh-CN" altLang="en-US" dirty="0"/>
              <a:t> 我们需要防止同时遇到太多问题。</a:t>
            </a:r>
            <a:endParaRPr kumimoji="1" lang="en-US" altLang="zh-CN" dirty="0"/>
          </a:p>
          <a:p>
            <a:r>
              <a:rPr kumimoji="1" lang="zh-CN" altLang="en-US" dirty="0"/>
              <a:t> 这就要求程序保持健康且易于使用的技术。</a:t>
            </a:r>
            <a:endParaRPr kumimoji="1" lang="en-US" altLang="zh-CN" dirty="0"/>
          </a:p>
          <a:p>
            <a:r>
              <a:rPr kumimoji="1" lang="zh-CN" altLang="en-US" dirty="0"/>
              <a:t> 本课程就是以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为例介绍一些成熟的技术或最佳实践，</a:t>
            </a:r>
            <a:endParaRPr kumimoji="1" lang="en-US" altLang="zh-CN" dirty="0"/>
          </a:p>
          <a:p>
            <a:r>
              <a:rPr kumimoji="1" lang="zh-CN" altLang="en-US" dirty="0"/>
              <a:t>以编写更好的程序。</a:t>
            </a:r>
          </a:p>
        </p:txBody>
      </p:sp>
    </p:spTree>
    <p:extLst>
      <p:ext uri="{BB962C8B-B14F-4D97-AF65-F5344CB8AC3E}">
        <p14:creationId xmlns:p14="http://schemas.microsoft.com/office/powerpoint/2010/main" val="1747142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最佳实践的起源</a:t>
            </a:r>
            <a:endParaRPr kumimoji="1" lang="en-US" altLang="zh-CN" dirty="0"/>
          </a:p>
          <a:p>
            <a:r>
              <a:rPr kumimoji="1" lang="zh-CN" altLang="en-US" dirty="0"/>
              <a:t>如何创建编写良好的编程习惯来解决或避免上述问题？</a:t>
            </a:r>
            <a:endParaRPr kumimoji="1" lang="en-US" altLang="zh-CN" dirty="0"/>
          </a:p>
          <a:p>
            <a:r>
              <a:rPr kumimoji="1" lang="zh-CN" altLang="en-US" dirty="0"/>
              <a:t> 有几种流行的编程流派供我们探讨一下： </a:t>
            </a:r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569" y="2114550"/>
            <a:ext cx="8610862" cy="47434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019300" y="3943350"/>
            <a:ext cx="646331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黑客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419850" y="3971925"/>
            <a:ext cx="1632178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重软件工程师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749788" y="6466114"/>
            <a:ext cx="1831685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轻软件工程师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436955" y="4486275"/>
            <a:ext cx="110799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软件手艺</a:t>
            </a:r>
          </a:p>
        </p:txBody>
      </p:sp>
    </p:spTree>
    <p:extLst>
      <p:ext uri="{BB962C8B-B14F-4D97-AF65-F5344CB8AC3E}">
        <p14:creationId xmlns:p14="http://schemas.microsoft.com/office/powerpoint/2010/main" val="1985533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黑客</a:t>
            </a:r>
            <a:endParaRPr kumimoji="1" lang="en-US" altLang="zh-CN" dirty="0"/>
          </a:p>
          <a:p>
            <a:r>
              <a:rPr kumimoji="1" lang="zh-CN" altLang="en-US" dirty="0"/>
              <a:t>黑客们热爱卓越和通用编程。 </a:t>
            </a:r>
            <a:endParaRPr kumimoji="1" lang="en-US" altLang="zh-CN" dirty="0"/>
          </a:p>
          <a:p>
            <a:r>
              <a:rPr kumimoji="1" lang="zh-CN" altLang="en-US" dirty="0"/>
              <a:t>喜欢克服技术局限，实现认为不可能的事情所面临的创造性挑战。</a:t>
            </a:r>
            <a:endParaRPr kumimoji="1" lang="en-US" altLang="zh-CN" dirty="0"/>
          </a:p>
          <a:p>
            <a:r>
              <a:rPr kumimoji="1" lang="zh-CN" altLang="en-US" dirty="0"/>
              <a:t> 在当今的技术驱动型社会中，擅长黑客的人们是必不可少的。</a:t>
            </a:r>
            <a:endParaRPr kumimoji="1" lang="en-US" altLang="zh-CN" dirty="0"/>
          </a:p>
          <a:p>
            <a:r>
              <a:rPr kumimoji="1" lang="zh-CN" altLang="en-US" dirty="0"/>
              <a:t> 黑客攻击是一项关键技能，我们需要精通它的人。</a:t>
            </a:r>
            <a:endParaRPr kumimoji="1" lang="en-US" altLang="zh-CN" dirty="0"/>
          </a:p>
          <a:p>
            <a:r>
              <a:rPr kumimoji="1" lang="zh-CN" altLang="en-US" dirty="0"/>
              <a:t> 毫无疑问，黑客是编程中的一项有用技能。</a:t>
            </a:r>
            <a:endParaRPr kumimoji="1" lang="en-US" altLang="zh-CN" dirty="0"/>
          </a:p>
          <a:p>
            <a:r>
              <a:rPr kumimoji="1" lang="zh-CN" altLang="en-US" dirty="0"/>
              <a:t>而 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也是黑客喜欢使用的语言之一。</a:t>
            </a:r>
          </a:p>
        </p:txBody>
      </p:sp>
    </p:spTree>
    <p:extLst>
      <p:ext uri="{BB962C8B-B14F-4D97-AF65-F5344CB8AC3E}">
        <p14:creationId xmlns:p14="http://schemas.microsoft.com/office/powerpoint/2010/main" val="517329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但是，黑客入侵技术并不是一种很好的编程方法。</a:t>
            </a:r>
            <a:endParaRPr kumimoji="1" lang="en-US" altLang="zh-CN" dirty="0"/>
          </a:p>
          <a:p>
            <a:r>
              <a:rPr kumimoji="1" lang="zh-CN" altLang="en-US" dirty="0"/>
              <a:t> 我给出三个原因：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首先，骇客着重于新颖，困难或其他挑战性的问题。</a:t>
            </a:r>
            <a:endParaRPr kumimoji="1" lang="en-US" altLang="zh-CN" dirty="0"/>
          </a:p>
          <a:p>
            <a:r>
              <a:rPr kumimoji="1" lang="zh-CN" altLang="en-US" dirty="0"/>
              <a:t> 就其本质而言，相应的解决方案既有天才，也有即兴创作。</a:t>
            </a:r>
            <a:endParaRPr kumimoji="1" lang="en-US" altLang="zh-CN" dirty="0"/>
          </a:p>
          <a:p>
            <a:r>
              <a:rPr kumimoji="1" lang="zh-CN" altLang="en-US" dirty="0"/>
              <a:t> 如果您要解决以前未遇到过的问题，那么需要黑客技术。 </a:t>
            </a:r>
            <a:endParaRPr kumimoji="1" lang="en-US" altLang="zh-CN" dirty="0"/>
          </a:p>
          <a:p>
            <a:r>
              <a:rPr kumimoji="1" lang="zh-CN" altLang="en-US" dirty="0"/>
              <a:t>但是，如果您只想编写普通程序怎么办？</a:t>
            </a:r>
            <a:endParaRPr kumimoji="1" lang="en-US" altLang="zh-CN" dirty="0"/>
          </a:p>
          <a:p>
            <a:r>
              <a:rPr kumimoji="1" lang="zh-CN" altLang="en-US" dirty="0"/>
              <a:t> 对于我们许多人来说，即使解决方案很通常无聊，</a:t>
            </a:r>
            <a:endParaRPr kumimoji="1" lang="en-US" altLang="zh-CN" dirty="0"/>
          </a:p>
          <a:p>
            <a:r>
              <a:rPr kumimoji="1" lang="zh-CN" altLang="en-US" dirty="0"/>
              <a:t>找到一个可行的解决方案也已足够，没有那么多新奇挑战。</a:t>
            </a:r>
          </a:p>
        </p:txBody>
      </p:sp>
    </p:spTree>
    <p:extLst>
      <p:ext uri="{BB962C8B-B14F-4D97-AF65-F5344CB8AC3E}">
        <p14:creationId xmlns:p14="http://schemas.microsoft.com/office/powerpoint/2010/main" val="51546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其次，黑客具有卓越性。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zh-CN" altLang="en-US" dirty="0"/>
              <a:t>黑客通常被认为是精英，需要拥有不言而喻的技能水平。</a:t>
            </a:r>
            <a:endParaRPr kumimoji="1" lang="en-US" altLang="zh-CN" dirty="0"/>
          </a:p>
          <a:p>
            <a:r>
              <a:rPr kumimoji="1" lang="zh-CN" altLang="en-US" dirty="0"/>
              <a:t> 但是在编程中，有许多问题不需要专家级人物来解决。 </a:t>
            </a:r>
            <a:endParaRPr kumimoji="1" lang="en-US" altLang="zh-CN" dirty="0"/>
          </a:p>
          <a:p>
            <a:r>
              <a:rPr kumimoji="1" lang="zh-CN" altLang="en-US" dirty="0"/>
              <a:t>通常，普通的程序员就足够了，这可能会使黑客感到无聊。</a:t>
            </a:r>
            <a:endParaRPr kumimoji="1" lang="en-US" altLang="zh-CN" dirty="0"/>
          </a:p>
          <a:p>
            <a:r>
              <a:rPr kumimoji="1" lang="zh-CN" altLang="en-US" dirty="0"/>
              <a:t> 通常来说，成千上万的程序员所走过的道路风险</a:t>
            </a:r>
            <a:endParaRPr kumimoji="1" lang="en-US" altLang="zh-CN" dirty="0"/>
          </a:p>
          <a:p>
            <a:r>
              <a:rPr kumimoji="1" lang="zh-CN" altLang="en-US" dirty="0"/>
              <a:t>一定比少数人采取或尚不为人所知的道路低得多。</a:t>
            </a:r>
          </a:p>
        </p:txBody>
      </p:sp>
    </p:spTree>
    <p:extLst>
      <p:ext uri="{BB962C8B-B14F-4D97-AF65-F5344CB8AC3E}">
        <p14:creationId xmlns:p14="http://schemas.microsoft.com/office/powerpoint/2010/main" val="1084671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了解大家的心思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理解大家的心情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考核办法：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本课程学期结束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提交一篇测试相关论文</a:t>
            </a:r>
            <a:endParaRPr kumimoji="1" lang="en-US" altLang="zh-CN" dirty="0"/>
          </a:p>
          <a:p>
            <a:pPr marL="0" indent="0" algn="ctr">
              <a:buNone/>
            </a:pPr>
            <a:r>
              <a:rPr kumimoji="1" lang="zh-CN" altLang="en-US" dirty="0"/>
              <a:t>祝大家学习生活愉快！</a:t>
            </a:r>
          </a:p>
        </p:txBody>
      </p:sp>
    </p:spTree>
    <p:extLst>
      <p:ext uri="{BB962C8B-B14F-4D97-AF65-F5344CB8AC3E}">
        <p14:creationId xmlns:p14="http://schemas.microsoft.com/office/powerpoint/2010/main" val="18307827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第三，并非每个人都希望致力于黑客攻击。</a:t>
            </a:r>
            <a:endParaRPr kumimoji="1" lang="en-US" altLang="zh-CN" dirty="0"/>
          </a:p>
          <a:p>
            <a:r>
              <a:rPr kumimoji="1" lang="zh-CN" altLang="en-US" dirty="0"/>
              <a:t> 除了弄清计算机工作原理的所有细节外，去攻击别人，</a:t>
            </a:r>
            <a:endParaRPr kumimoji="1" lang="en-US" altLang="zh-CN" dirty="0"/>
          </a:p>
          <a:p>
            <a:r>
              <a:rPr kumimoji="1" lang="zh-CN" altLang="en-US" dirty="0"/>
              <a:t>许多人还有其他事情要做。 </a:t>
            </a:r>
            <a:endParaRPr kumimoji="1" lang="en-US" altLang="zh-CN" dirty="0"/>
          </a:p>
          <a:p>
            <a:r>
              <a:rPr kumimoji="1" lang="zh-CN" altLang="en-US" dirty="0"/>
              <a:t>我们需要了解数据，要创建网站，</a:t>
            </a:r>
            <a:endParaRPr kumimoji="1" lang="en-US" altLang="zh-CN" dirty="0"/>
          </a:p>
          <a:p>
            <a:r>
              <a:rPr kumimoji="1" lang="zh-CN" altLang="en-US" dirty="0"/>
              <a:t>要经营的业务以及要照顾的家庭。</a:t>
            </a:r>
            <a:endParaRPr kumimoji="1" lang="en-US" altLang="zh-CN" dirty="0"/>
          </a:p>
          <a:p>
            <a:r>
              <a:rPr kumimoji="1" lang="zh-CN" altLang="en-US" dirty="0"/>
              <a:t>编程太重要了，不能把它留给一小群人专职专家。</a:t>
            </a:r>
            <a:endParaRPr kumimoji="1" lang="en-US" altLang="zh-CN" dirty="0"/>
          </a:p>
          <a:p>
            <a:r>
              <a:rPr kumimoji="1" lang="zh-CN" altLang="en-US" dirty="0"/>
              <a:t>我认为，每个人都可以编程，每个人都可以做得很好。 </a:t>
            </a:r>
            <a:endParaRPr kumimoji="1" lang="en-US" altLang="zh-CN" dirty="0"/>
          </a:p>
          <a:p>
            <a:r>
              <a:rPr kumimoji="1" lang="zh-CN" altLang="en-US" dirty="0"/>
              <a:t>除了黑客以外，还有其他编程方式。 </a:t>
            </a:r>
            <a:endParaRPr kumimoji="1" lang="en-US" altLang="zh-CN" dirty="0"/>
          </a:p>
          <a:p>
            <a:r>
              <a:rPr kumimoji="1" lang="zh-CN" altLang="en-US" dirty="0"/>
              <a:t>但是，我们可以从黑客文化中学到很多东西：</a:t>
            </a:r>
            <a:endParaRPr kumimoji="1" lang="en-US" altLang="zh-CN" dirty="0"/>
          </a:p>
          <a:p>
            <a:r>
              <a:rPr kumimoji="1" lang="zh-CN" altLang="en-US" dirty="0"/>
              <a:t>它创建了许多有用的技术和工具，以及对卓越和编程的热爱。</a:t>
            </a:r>
          </a:p>
        </p:txBody>
      </p:sp>
    </p:spTree>
    <p:extLst>
      <p:ext uri="{BB962C8B-B14F-4D97-AF65-F5344CB8AC3E}">
        <p14:creationId xmlns:p14="http://schemas.microsoft.com/office/powerpoint/2010/main" val="707968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重软件工程师</a:t>
            </a:r>
            <a:endParaRPr kumimoji="1" lang="en-US" altLang="zh-CN" dirty="0"/>
          </a:p>
          <a:p>
            <a:r>
              <a:rPr kumimoji="1" lang="zh-CN" altLang="en-US" dirty="0"/>
              <a:t>重软件工程通常在公司环境中系统地构建软件有关。</a:t>
            </a:r>
            <a:endParaRPr kumimoji="1" lang="en-US" altLang="zh-CN" dirty="0"/>
          </a:p>
          <a:p>
            <a:r>
              <a:rPr kumimoji="1" lang="zh-CN" altLang="en-US" dirty="0"/>
              <a:t> 重软件工程不是关注个人，而是控制构建程序的整个过程：</a:t>
            </a:r>
            <a:endParaRPr kumimoji="1" lang="en-US" altLang="zh-CN" dirty="0"/>
          </a:p>
          <a:p>
            <a:r>
              <a:rPr kumimoji="1" lang="zh-CN" altLang="en-US" dirty="0"/>
              <a:t>其技术涵盖了准确地找出要构建的内容，</a:t>
            </a:r>
            <a:endParaRPr kumimoji="1" lang="en-US" altLang="zh-CN" dirty="0"/>
          </a:p>
          <a:p>
            <a:r>
              <a:rPr kumimoji="1" lang="zh-CN" altLang="en-US" dirty="0"/>
              <a:t>设计具有明确定义的组件的程序，</a:t>
            </a:r>
            <a:endParaRPr kumimoji="1" lang="en-US" altLang="zh-CN" dirty="0"/>
          </a:p>
          <a:p>
            <a:r>
              <a:rPr kumimoji="1" lang="zh-CN" altLang="en-US" dirty="0"/>
              <a:t>验证程序是否正确运行以及最终，</a:t>
            </a:r>
            <a:endParaRPr kumimoji="1" lang="en-US" altLang="zh-CN" dirty="0"/>
          </a:p>
          <a:p>
            <a:r>
              <a:rPr kumimoji="1" lang="zh-CN" altLang="en-US" dirty="0"/>
              <a:t> 在使用程序后对其进行维护。</a:t>
            </a:r>
            <a:endParaRPr kumimoji="1" lang="en-US" altLang="zh-CN" dirty="0"/>
          </a:p>
          <a:p>
            <a:r>
              <a:rPr kumimoji="1" lang="zh-CN" altLang="en-US" dirty="0"/>
              <a:t> 我们也可以从重软件工程学到很多东西。</a:t>
            </a:r>
            <a:endParaRPr kumimoji="1" lang="en-US" altLang="zh-CN" dirty="0"/>
          </a:p>
          <a:p>
            <a:r>
              <a:rPr kumimoji="1" lang="zh-CN" altLang="en-US" dirty="0"/>
              <a:t>我们发现软件总成本中只有三分之一是最初的开发；</a:t>
            </a:r>
            <a:endParaRPr kumimoji="1" lang="en-US" altLang="zh-CN" dirty="0"/>
          </a:p>
          <a:p>
            <a:r>
              <a:rPr kumimoji="1" lang="zh-CN" altLang="en-US" dirty="0"/>
              <a:t> 剩下的就是维护。 </a:t>
            </a:r>
            <a:endParaRPr kumimoji="1" lang="en-US" altLang="zh-CN" dirty="0"/>
          </a:p>
          <a:p>
            <a:r>
              <a:rPr kumimoji="1" lang="zh-CN" altLang="en-US" dirty="0"/>
              <a:t>在最初的三分之一中，只有</a:t>
            </a:r>
            <a:r>
              <a:rPr kumimoji="1" lang="en-US" altLang="zh-CN" dirty="0"/>
              <a:t>25</a:t>
            </a:r>
            <a:r>
              <a:rPr kumimoji="1" lang="zh-CN" altLang="en-US" dirty="0"/>
              <a:t>％</a:t>
            </a:r>
            <a:r>
              <a:rPr kumimoji="1" lang="en-US" altLang="zh-CN" dirty="0"/>
              <a:t>–50</a:t>
            </a:r>
            <a:r>
              <a:rPr kumimoji="1" lang="zh-CN" altLang="en-US" dirty="0"/>
              <a:t>％用于编写代码。</a:t>
            </a:r>
            <a:endParaRPr kumimoji="1" lang="en-US" altLang="zh-CN" dirty="0"/>
          </a:p>
          <a:p>
            <a:r>
              <a:rPr kumimoji="1" lang="zh-CN" altLang="en-US" dirty="0"/>
              <a:t> 剩下的就是计划，调试，测试和维护。</a:t>
            </a:r>
          </a:p>
        </p:txBody>
      </p:sp>
    </p:spTree>
    <p:extLst>
      <p:ext uri="{BB962C8B-B14F-4D97-AF65-F5344CB8AC3E}">
        <p14:creationId xmlns:p14="http://schemas.microsoft.com/office/powerpoint/2010/main" val="79809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重软件工程方法的缺点是：</a:t>
            </a:r>
            <a:endParaRPr kumimoji="1" lang="en-US" altLang="zh-CN" dirty="0"/>
          </a:p>
          <a:p>
            <a:r>
              <a:rPr kumimoji="1" lang="zh-CN" altLang="en-US" dirty="0"/>
              <a:t>对于大多数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项目而言它太大了。</a:t>
            </a:r>
            <a:endParaRPr kumimoji="1" lang="en-US" altLang="zh-CN" dirty="0"/>
          </a:p>
          <a:p>
            <a:r>
              <a:rPr kumimoji="1" lang="zh-CN" altLang="en-US" dirty="0"/>
              <a:t>重软件工程方法的典型项目时间范围是：</a:t>
            </a:r>
            <a:endParaRPr kumimoji="1" lang="en-US" altLang="zh-CN" dirty="0"/>
          </a:p>
          <a:p>
            <a:r>
              <a:rPr kumimoji="1" lang="zh-CN" altLang="en-US" dirty="0"/>
              <a:t>到几年，有时甚至几十年。</a:t>
            </a:r>
            <a:endParaRPr kumimoji="1" lang="en-US" altLang="zh-CN" dirty="0"/>
          </a:p>
          <a:p>
            <a:r>
              <a:rPr kumimoji="1" lang="zh-CN" altLang="en-US" dirty="0"/>
              <a:t> 通常，我们选择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是因为它可以在数天，</a:t>
            </a:r>
            <a:endParaRPr kumimoji="1" lang="en-US" altLang="zh-CN" dirty="0"/>
          </a:p>
          <a:p>
            <a:r>
              <a:rPr kumimoji="1" lang="zh-CN" altLang="en-US" dirty="0"/>
              <a:t>数小时甚至是数分钟内获得结果。 </a:t>
            </a:r>
            <a:endParaRPr kumimoji="1" lang="en-US" altLang="zh-CN" dirty="0"/>
          </a:p>
          <a:p>
            <a:r>
              <a:rPr kumimoji="1" lang="zh-CN" altLang="en-US" dirty="0"/>
              <a:t>另外，重软件工程项目通常涉及数十或数百个人，</a:t>
            </a:r>
            <a:endParaRPr kumimoji="1" lang="en-US" altLang="zh-CN" dirty="0"/>
          </a:p>
          <a:p>
            <a:r>
              <a:rPr kumimoji="1" lang="zh-CN" altLang="en-US" dirty="0"/>
              <a:t>数千到数百万行代码以及涵盖数千页的文档。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286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轻软件工程</a:t>
            </a:r>
            <a:endParaRPr kumimoji="1" lang="en-US" altLang="zh-CN" dirty="0"/>
          </a:p>
          <a:p>
            <a:r>
              <a:rPr kumimoji="1" lang="zh-CN" altLang="en-US" dirty="0"/>
              <a:t>重软件工程是一种相当繁重的方法论这一观念并不新鲜。</a:t>
            </a:r>
            <a:endParaRPr kumimoji="1" lang="en-US" altLang="zh-CN" dirty="0"/>
          </a:p>
          <a:p>
            <a:r>
              <a:rPr kumimoji="1" lang="zh-CN" altLang="en-US" dirty="0"/>
              <a:t> 当寻求替代方案时，近年来经常会听到的答案是敏捷。</a:t>
            </a:r>
            <a:endParaRPr kumimoji="1" lang="en-US" altLang="zh-CN" dirty="0"/>
          </a:p>
          <a:p>
            <a:r>
              <a:rPr kumimoji="1" lang="zh-CN" altLang="en-US" dirty="0"/>
              <a:t> 敏捷是一种致力于改善软件开发过程的理念。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 它的核心价值：</a:t>
            </a:r>
            <a:r>
              <a:rPr lang="zh-CN" altLang="en-US" dirty="0">
                <a:solidFill>
                  <a:srgbClr val="FF0000"/>
                </a:solidFill>
              </a:rPr>
              <a:t>个人和互动高于流程和工具 ；工作软件高于理解文档 ；客户协作高于合同协商 ；变化响应高于计划遵循 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kumimoji="1" lang="zh-CN" altLang="en-US" dirty="0"/>
              <a:t>敏捷促进了程序的快速，进化式开发，并在短迭代中工作。</a:t>
            </a:r>
            <a:endParaRPr kumimoji="1" lang="en-US" altLang="zh-CN" dirty="0"/>
          </a:p>
          <a:p>
            <a:r>
              <a:rPr kumimoji="1" lang="zh-CN" altLang="en-US" dirty="0"/>
              <a:t> 以较小的工作增量构建程序</a:t>
            </a:r>
            <a:endParaRPr kumimoji="1" lang="en-US" altLang="zh-CN" dirty="0"/>
          </a:p>
          <a:p>
            <a:r>
              <a:rPr kumimoji="1" lang="zh-CN" altLang="en-US" dirty="0"/>
              <a:t>对全世界的程序员产生了巨大的积极影响。</a:t>
            </a:r>
          </a:p>
        </p:txBody>
      </p:sp>
    </p:spTree>
    <p:extLst>
      <p:ext uri="{BB962C8B-B14F-4D97-AF65-F5344CB8AC3E}">
        <p14:creationId xmlns:p14="http://schemas.microsoft.com/office/powerpoint/2010/main" val="1819731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了解敏捷是有用的，因为它为高效编程提供了哲学基础。</a:t>
            </a:r>
            <a:endParaRPr kumimoji="1" lang="en-US" altLang="zh-CN" dirty="0"/>
          </a:p>
          <a:p>
            <a:r>
              <a:rPr kumimoji="1" lang="zh-CN" altLang="en-US" dirty="0"/>
              <a:t>它把人为因素放在编程的第一位。</a:t>
            </a:r>
            <a:endParaRPr kumimoji="1" lang="en-US" altLang="zh-CN" dirty="0"/>
          </a:p>
          <a:p>
            <a:r>
              <a:rPr kumimoji="1" lang="zh-CN" altLang="en-US" dirty="0"/>
              <a:t>本课程描述的许多工具在开发时就牢记敏捷原则和实践。</a:t>
            </a:r>
            <a:endParaRPr kumimoji="1" lang="en-US" altLang="zh-CN" dirty="0"/>
          </a:p>
          <a:p>
            <a:r>
              <a:rPr kumimoji="1" lang="zh-CN" altLang="en-US" dirty="0"/>
              <a:t>带给我们敏捷方法：是一种哲学，而不是一套工具。</a:t>
            </a:r>
            <a:endParaRPr kumimoji="1" lang="en-US" altLang="zh-CN" dirty="0"/>
          </a:p>
          <a:p>
            <a:r>
              <a:rPr kumimoji="1" lang="zh-CN" altLang="en-US" dirty="0"/>
              <a:t>敏捷告诉我们要以某种方式进行编程</a:t>
            </a:r>
            <a:endParaRPr kumimoji="1" lang="en-US" altLang="zh-CN" dirty="0"/>
          </a:p>
          <a:p>
            <a:r>
              <a:rPr kumimoji="1" lang="zh-CN" altLang="en-US" dirty="0"/>
              <a:t>如快速创建可运行的软件并获得满意的客户，</a:t>
            </a:r>
            <a:endParaRPr kumimoji="1" lang="en-US" altLang="zh-CN" dirty="0"/>
          </a:p>
          <a:p>
            <a:r>
              <a:rPr kumimoji="1" lang="zh-CN" altLang="en-US" dirty="0"/>
              <a:t>但是并没有告诉我们什么在键盘前进行操作。</a:t>
            </a:r>
            <a:endParaRPr kumimoji="1" lang="en-US" altLang="zh-CN" dirty="0"/>
          </a:p>
          <a:p>
            <a:r>
              <a:rPr kumimoji="1" lang="zh-CN" altLang="en-US" dirty="0"/>
              <a:t>而且，敏捷框架通常很难在实践中实施。</a:t>
            </a:r>
            <a:endParaRPr kumimoji="1" lang="en-US" altLang="zh-CN" dirty="0"/>
          </a:p>
          <a:p>
            <a:r>
              <a:rPr kumimoji="1" lang="zh-CN" altLang="en-US" dirty="0"/>
              <a:t>例如，</a:t>
            </a:r>
            <a:r>
              <a:rPr kumimoji="1" lang="en-US" altLang="zh-CN" dirty="0"/>
              <a:t>Scrum</a:t>
            </a:r>
            <a:r>
              <a:rPr kumimoji="1" lang="zh-CN" altLang="en-US" dirty="0"/>
              <a:t>框架仅限于五到九个人，并且需要组织的大量承诺。</a:t>
            </a:r>
            <a:endParaRPr kumimoji="1" lang="en-US" altLang="zh-CN" dirty="0"/>
          </a:p>
          <a:p>
            <a:r>
              <a:rPr kumimoji="1" lang="zh-CN" altLang="en-US" dirty="0"/>
              <a:t>遵循定义良好的流程与盲目遵循规则手册之间的界限很难界定，</a:t>
            </a:r>
            <a:endParaRPr kumimoji="1" lang="en-US" altLang="zh-CN" dirty="0"/>
          </a:p>
          <a:p>
            <a:r>
              <a:rPr kumimoji="1" lang="zh-CN" altLang="en-US" dirty="0"/>
              <a:t>找到正确的平衡点需要经验和常识。</a:t>
            </a:r>
          </a:p>
        </p:txBody>
      </p:sp>
    </p:spTree>
    <p:extLst>
      <p:ext uri="{BB962C8B-B14F-4D97-AF65-F5344CB8AC3E}">
        <p14:creationId xmlns:p14="http://schemas.microsoft.com/office/powerpoint/2010/main" val="2037757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647700"/>
            <a:ext cx="10515600" cy="5704114"/>
          </a:xfrm>
        </p:spPr>
        <p:txBody>
          <a:bodyPr/>
          <a:lstStyle/>
          <a:p>
            <a:r>
              <a:rPr kumimoji="1" lang="zh-CN" altLang="en-US" dirty="0"/>
              <a:t>软件手艺</a:t>
            </a:r>
            <a:endParaRPr kumimoji="1" lang="en-US" altLang="zh-CN" dirty="0"/>
          </a:p>
          <a:p>
            <a:r>
              <a:rPr kumimoji="1" lang="zh-CN" altLang="en-US" dirty="0"/>
              <a:t>黑客技术对我们有所帮助。 </a:t>
            </a:r>
            <a:endParaRPr kumimoji="1" lang="en-US" altLang="zh-CN" dirty="0"/>
          </a:p>
          <a:p>
            <a:r>
              <a:rPr kumimoji="1" lang="zh-CN" altLang="en-US" dirty="0"/>
              <a:t>精心设计软件过程对我们有所帮助。 </a:t>
            </a:r>
            <a:endParaRPr kumimoji="1" lang="en-US" altLang="zh-CN" dirty="0"/>
          </a:p>
          <a:p>
            <a:r>
              <a:rPr kumimoji="1" lang="zh-CN" altLang="en-US" dirty="0"/>
              <a:t>以客户为导向的动态流程也对我们有所帮助。</a:t>
            </a:r>
            <a:endParaRPr kumimoji="1" lang="en-US" altLang="zh-CN" dirty="0"/>
          </a:p>
          <a:p>
            <a:r>
              <a:rPr kumimoji="1" lang="zh-CN" altLang="en-US" dirty="0"/>
              <a:t> 但最根本还是我们在计算机前所做的工作。</a:t>
            </a:r>
            <a:endParaRPr kumimoji="1" lang="en-US" altLang="zh-CN" dirty="0"/>
          </a:p>
          <a:p>
            <a:r>
              <a:rPr kumimoji="1" lang="zh-CN" altLang="en-US" dirty="0"/>
              <a:t> 这项工作是称为软件手艺的学科基础。</a:t>
            </a:r>
            <a:endParaRPr kumimoji="1" lang="en-US" altLang="zh-CN" dirty="0"/>
          </a:p>
          <a:p>
            <a:r>
              <a:rPr kumimoji="1" lang="zh-CN" altLang="en-US" dirty="0"/>
              <a:t> 软件手艺承认，编程的很大一部分由需要完成的简单任务组成。</a:t>
            </a:r>
            <a:endParaRPr kumimoji="1" lang="en-US" altLang="zh-CN" dirty="0"/>
          </a:p>
          <a:p>
            <a:r>
              <a:rPr kumimoji="1" lang="zh-CN" altLang="en-US" dirty="0"/>
              <a:t> 要做到这一点，我们需要拥有正确的工具，</a:t>
            </a:r>
            <a:endParaRPr kumimoji="1" lang="en-US" altLang="zh-CN" dirty="0"/>
          </a:p>
          <a:p>
            <a:r>
              <a:rPr kumimoji="1" lang="zh-CN" altLang="en-US" dirty="0"/>
              <a:t>我们需要具有正确的技能，并且需要在实践中将两者都应用。 </a:t>
            </a:r>
            <a:endParaRPr kumimoji="1" lang="en-US" altLang="zh-CN" dirty="0"/>
          </a:p>
          <a:p>
            <a:r>
              <a:rPr kumimoji="1" lang="zh-CN" altLang="en-US" dirty="0"/>
              <a:t>就如建筑师，木匠或厨师等手工艺一样。</a:t>
            </a:r>
          </a:p>
        </p:txBody>
      </p:sp>
    </p:spTree>
    <p:extLst>
      <p:ext uri="{BB962C8B-B14F-4D97-AF65-F5344CB8AC3E}">
        <p14:creationId xmlns:p14="http://schemas.microsoft.com/office/powerpoint/2010/main" val="745929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目的很重要。 我们正在创建程序以达到最终目的。 编程不是一门艺术。 我们要编写可使用的程序。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设计很重要。 这是工作的有益且必要的部分。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工具很重要。 我们需要照顾好我们的工具集，并使我们的工作场所保持良好状态。 经验可以帮助我们选择合适的工具。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技能很重要。 我们一直在不断提高自己的技术水平。 我们竭尽所能地编写程序，同时也承认我们的技能并不完美。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社区很重要。有一个由很多志同道合的人组成的社区，他们尊重这项手艺。 社区是学徒和大师聚集的地方。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规模不重要。 我们不限于某些类型的项目。无论我们编写五行程序还是为一个庞大的项目，都需要这项技术。</a:t>
            </a:r>
            <a:endParaRPr kumimoji="1" lang="en-US" altLang="zh-CN" dirty="0"/>
          </a:p>
          <a:p>
            <a:pPr marL="457200" indent="-457200" algn="l">
              <a:buFont typeface="Arial" charset="0"/>
              <a:buChar char="•"/>
            </a:pPr>
            <a:r>
              <a:rPr kumimoji="1" lang="zh-CN" altLang="en-US" dirty="0"/>
              <a:t>实践问题。 我们不能仅在白板或电子表格上解决编程问题。 为了成功编程，我们需要动手做。</a:t>
            </a:r>
          </a:p>
        </p:txBody>
      </p:sp>
    </p:spTree>
    <p:extLst>
      <p:ext uri="{BB962C8B-B14F-4D97-AF65-F5344CB8AC3E}">
        <p14:creationId xmlns:p14="http://schemas.microsoft.com/office/powerpoint/2010/main" val="3961962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这门课的授课对象</a:t>
            </a:r>
            <a:endParaRPr kumimoji="1" lang="en-US" altLang="zh-CN" dirty="0"/>
          </a:p>
          <a:p>
            <a:r>
              <a:rPr kumimoji="1" lang="zh-CN" altLang="en-US" dirty="0"/>
              <a:t>如果你掌握了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的基础知识可编写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程序了。</a:t>
            </a:r>
            <a:endParaRPr kumimoji="1" lang="en-US" altLang="zh-CN" dirty="0"/>
          </a:p>
          <a:p>
            <a:r>
              <a:rPr kumimoji="1" lang="zh-CN" altLang="en-US" dirty="0"/>
              <a:t>已经使用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类和由多个模块来编写面向对象的程序。</a:t>
            </a:r>
            <a:endParaRPr kumimoji="1" lang="en-US" altLang="zh-CN" dirty="0"/>
          </a:p>
          <a:p>
            <a:r>
              <a:rPr kumimoji="1" lang="zh-CN" altLang="en-US" dirty="0"/>
              <a:t>随着编程技巧的提高，您的程序越来越大。</a:t>
            </a:r>
            <a:endParaRPr kumimoji="1" lang="en-US" altLang="zh-CN" dirty="0"/>
          </a:p>
          <a:p>
            <a:r>
              <a:rPr kumimoji="1" lang="zh-CN" altLang="en-US" dirty="0"/>
              <a:t>您会发现，较大的程序较难调试和测试，并且通常会崩溃。</a:t>
            </a:r>
            <a:endParaRPr kumimoji="1" lang="en-US" altLang="zh-CN" dirty="0"/>
          </a:p>
          <a:p>
            <a:r>
              <a:rPr kumimoji="1" lang="zh-CN" altLang="en-US" dirty="0"/>
              <a:t>您可能已经意识到编程不仅仅是编写代码。</a:t>
            </a:r>
            <a:endParaRPr kumimoji="1" lang="en-US" altLang="zh-CN" dirty="0"/>
          </a:p>
          <a:p>
            <a:r>
              <a:rPr kumimoji="1" lang="zh-CN" altLang="en-US" dirty="0"/>
              <a:t>仅仅了解所有命令不足以使程序正常运行。</a:t>
            </a:r>
            <a:endParaRPr kumimoji="1" lang="en-US" altLang="zh-CN" dirty="0"/>
          </a:p>
          <a:p>
            <a:r>
              <a:rPr kumimoji="1" lang="zh-CN" altLang="en-US" dirty="0"/>
              <a:t>您可能还已经意识到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的世界是巨大的。</a:t>
            </a:r>
            <a:endParaRPr kumimoji="1" lang="en-US" altLang="zh-CN" dirty="0"/>
          </a:p>
          <a:p>
            <a:r>
              <a:rPr kumimoji="1" lang="zh-CN" altLang="en-US" dirty="0"/>
              <a:t>那里有太多可以帮助您的工具和库。</a:t>
            </a:r>
            <a:endParaRPr kumimoji="1" lang="en-US" altLang="zh-CN" dirty="0"/>
          </a:p>
          <a:p>
            <a:r>
              <a:rPr kumimoji="1" lang="zh-CN" altLang="en-US" dirty="0"/>
              <a:t>但是，很难找出尝试的方式。</a:t>
            </a:r>
            <a:endParaRPr kumimoji="1" lang="en-US" altLang="zh-CN" dirty="0"/>
          </a:p>
          <a:p>
            <a:r>
              <a:rPr kumimoji="1" lang="zh-CN" altLang="en-US" dirty="0"/>
              <a:t>编写这门课是为了帮助您了解下一步的工作。</a:t>
            </a:r>
          </a:p>
        </p:txBody>
      </p:sp>
    </p:spTree>
    <p:extLst>
      <p:ext uri="{BB962C8B-B14F-4D97-AF65-F5344CB8AC3E}">
        <p14:creationId xmlns:p14="http://schemas.microsoft.com/office/powerpoint/2010/main" val="1904989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Python</a:t>
            </a:r>
            <a:r>
              <a:rPr kumimoji="1" lang="zh-CN" altLang="en-US" dirty="0"/>
              <a:t>不是新语言。 它已经存在超过</a:t>
            </a:r>
            <a:r>
              <a:rPr kumimoji="1" lang="en-US" altLang="zh-CN" dirty="0"/>
              <a:t>25</a:t>
            </a:r>
            <a:r>
              <a:rPr kumimoji="1" lang="zh-CN" altLang="en-US" dirty="0"/>
              <a:t>年了。 </a:t>
            </a:r>
            <a:endParaRPr kumimoji="1" lang="en-US" altLang="zh-CN" dirty="0"/>
          </a:p>
          <a:p>
            <a:r>
              <a:rPr kumimoji="1" lang="zh-CN" altLang="en-US" dirty="0"/>
              <a:t>有许多有助于编写更好的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程序的技术和工具，</a:t>
            </a:r>
            <a:endParaRPr kumimoji="1" lang="en-US" altLang="zh-CN" dirty="0"/>
          </a:p>
          <a:p>
            <a:r>
              <a:rPr kumimoji="1" lang="zh-CN" altLang="en-US" dirty="0"/>
              <a:t>并且不断开发出新的工具。</a:t>
            </a:r>
            <a:endParaRPr kumimoji="1" lang="en-US" altLang="zh-CN" dirty="0"/>
          </a:p>
          <a:p>
            <a:r>
              <a:rPr kumimoji="1" lang="zh-CN" altLang="en-US" dirty="0"/>
              <a:t> 对于刚接触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的人来说，</a:t>
            </a:r>
            <a:endParaRPr kumimoji="1" lang="en-US" altLang="zh-CN" dirty="0"/>
          </a:p>
          <a:p>
            <a:r>
              <a:rPr kumimoji="1" lang="zh-CN" altLang="en-US" dirty="0"/>
              <a:t>这些巨大的数字很容易变得不知所措。 </a:t>
            </a:r>
            <a:endParaRPr kumimoji="1" lang="en-US" altLang="zh-CN" dirty="0"/>
          </a:p>
          <a:p>
            <a:r>
              <a:rPr kumimoji="1" lang="zh-CN" altLang="en-US" dirty="0"/>
              <a:t>本书将重点关注三个问题：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•</a:t>
            </a:r>
            <a:r>
              <a:rPr kumimoji="1" lang="zh-CN" altLang="en-US" dirty="0"/>
              <a:t>我们如何使代码工作？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•</a:t>
            </a:r>
            <a:r>
              <a:rPr kumimoji="1" lang="zh-CN" altLang="en-US" dirty="0"/>
              <a:t>我们如何检查我们的代码是否有效？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•</a:t>
            </a:r>
            <a:r>
              <a:rPr kumimoji="1" lang="zh-CN" altLang="en-US" dirty="0"/>
              <a:t>我们如何确保我们的代码将来可以使用？</a:t>
            </a:r>
            <a:endParaRPr kumimoji="1" lang="en-US" altLang="zh-CN" dirty="0"/>
          </a:p>
          <a:p>
            <a:r>
              <a:rPr kumimoji="1" lang="zh-CN" altLang="en-US" dirty="0"/>
              <a:t>这三个问题是在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中进行编程实践的核心，</a:t>
            </a:r>
            <a:endParaRPr kumimoji="1" lang="en-US" altLang="zh-CN" dirty="0"/>
          </a:p>
          <a:p>
            <a:r>
              <a:rPr kumimoji="1" lang="zh-CN" altLang="en-US" dirty="0"/>
              <a:t>许多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程序员新手在这些领域中苦苦挣扎。</a:t>
            </a:r>
          </a:p>
        </p:txBody>
      </p:sp>
    </p:spTree>
    <p:extLst>
      <p:ext uri="{BB962C8B-B14F-4D97-AF65-F5344CB8AC3E}">
        <p14:creationId xmlns:p14="http://schemas.microsoft.com/office/powerpoint/2010/main" val="1593222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1</a:t>
            </a:r>
            <a:r>
              <a:rPr kumimoji="1" lang="zh-CN" altLang="en-US" dirty="0"/>
              <a:t>部分：调试</a:t>
            </a:r>
            <a:endParaRPr kumimoji="1" lang="en-US" altLang="zh-CN" dirty="0"/>
          </a:p>
          <a:p>
            <a:r>
              <a:rPr kumimoji="1" lang="zh-CN" altLang="en-US" dirty="0"/>
              <a:t>作为程序员，我们的首要任务是运行程序。 </a:t>
            </a:r>
            <a:endParaRPr kumimoji="1" lang="en-US" altLang="zh-CN" dirty="0"/>
          </a:p>
          <a:p>
            <a:r>
              <a:rPr kumimoji="1" lang="zh-CN" altLang="en-US" dirty="0"/>
              <a:t>而第一件事就是调试。</a:t>
            </a:r>
            <a:endParaRPr kumimoji="1" lang="en-US" altLang="zh-CN" dirty="0"/>
          </a:p>
          <a:p>
            <a:r>
              <a:rPr kumimoji="1" lang="zh-CN" altLang="en-US" dirty="0"/>
              <a:t> 课程的第一部分中，我们将研究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中发生了哪些类型的错误，</a:t>
            </a:r>
            <a:endParaRPr kumimoji="1" lang="en-US" altLang="zh-CN" dirty="0"/>
          </a:p>
          <a:p>
            <a:r>
              <a:rPr kumimoji="1" lang="zh-CN" altLang="en-US" dirty="0"/>
              <a:t>或更确切地说是异常和语义错误，以及如何消除它们。</a:t>
            </a:r>
            <a:endParaRPr kumimoji="1" lang="en-US" altLang="zh-CN" dirty="0"/>
          </a:p>
          <a:p>
            <a:r>
              <a:rPr kumimoji="1" lang="zh-CN" altLang="en-US" dirty="0"/>
              <a:t> 我们将使用科学的方法，系统的思考过程，而不是疯狂地猜测。</a:t>
            </a:r>
            <a:endParaRPr kumimoji="1" lang="en-US" altLang="zh-CN" dirty="0"/>
          </a:p>
          <a:p>
            <a:r>
              <a:rPr kumimoji="1" lang="zh-CN" altLang="en-US" dirty="0"/>
              <a:t> 调试的最佳实践包括</a:t>
            </a:r>
            <a:r>
              <a:rPr kumimoji="1" lang="en-US" altLang="zh-CN" dirty="0"/>
              <a:t>print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introspection</a:t>
            </a:r>
            <a:r>
              <a:rPr kumimoji="1" lang="zh-CN" altLang="en-US" dirty="0"/>
              <a:t>以生成诊断信息的工具，</a:t>
            </a:r>
            <a:endParaRPr kumimoji="1" lang="en-US" altLang="zh-CN" dirty="0"/>
          </a:p>
          <a:p>
            <a:r>
              <a:rPr kumimoji="1" lang="zh-CN" altLang="en-US" dirty="0"/>
              <a:t>以及用于逐行跟踪代码执行情况的交互式调试器。 </a:t>
            </a:r>
            <a:endParaRPr kumimoji="1" lang="en-US" altLang="zh-CN" dirty="0"/>
          </a:p>
          <a:p>
            <a:r>
              <a:rPr kumimoji="1" lang="zh-CN" altLang="en-US" dirty="0"/>
              <a:t>无论您编写的程序的类型和大小如何，</a:t>
            </a:r>
            <a:endParaRPr kumimoji="1" lang="en-US" altLang="zh-CN" dirty="0"/>
          </a:p>
          <a:p>
            <a:r>
              <a:rPr kumimoji="1" lang="zh-CN" altLang="en-US" dirty="0"/>
              <a:t>这些调试最佳实践都非常有用。</a:t>
            </a:r>
          </a:p>
        </p:txBody>
      </p:sp>
    </p:spTree>
    <p:extLst>
      <p:ext uri="{BB962C8B-B14F-4D97-AF65-F5344CB8AC3E}">
        <p14:creationId xmlns:p14="http://schemas.microsoft.com/office/powerpoint/2010/main" val="203497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我，读研的时候</a:t>
            </a:r>
            <a:endParaRPr kumimoji="1" lang="en-US" altLang="zh-CN" dirty="0"/>
          </a:p>
          <a:p>
            <a:r>
              <a:rPr kumimoji="1" lang="zh-CN" altLang="en-US" dirty="0"/>
              <a:t>从没有上过这么多人的课</a:t>
            </a:r>
            <a:endParaRPr kumimoji="1" lang="en-US" altLang="zh-CN" dirty="0"/>
          </a:p>
          <a:p>
            <a:r>
              <a:rPr kumimoji="1" lang="zh-CN" altLang="en-US" dirty="0"/>
              <a:t>研究不是劳动密集型活动</a:t>
            </a:r>
            <a:endParaRPr kumimoji="1" lang="en-US" altLang="zh-CN" dirty="0"/>
          </a:p>
          <a:p>
            <a:r>
              <a:rPr kumimoji="1" lang="zh-CN" altLang="en-US" dirty="0"/>
              <a:t>本科是扩展视野的阶段</a:t>
            </a:r>
            <a:endParaRPr kumimoji="1" lang="en-US" altLang="zh-CN" dirty="0"/>
          </a:p>
          <a:p>
            <a:r>
              <a:rPr kumimoji="1" lang="zh-CN" altLang="en-US" dirty="0"/>
              <a:t>研究生应该是自主专研的阶段</a:t>
            </a:r>
            <a:endParaRPr kumimoji="1" lang="en-US" altLang="zh-CN" dirty="0"/>
          </a:p>
          <a:p>
            <a:r>
              <a:rPr kumimoji="1" lang="zh-CN" altLang="en-US" dirty="0"/>
              <a:t>一个是广度，一个是深度</a:t>
            </a:r>
            <a:endParaRPr kumimoji="1" lang="en-US" altLang="zh-CN" dirty="0"/>
          </a:p>
          <a:p>
            <a:r>
              <a:rPr kumimoji="1" lang="zh-CN" altLang="en-US" dirty="0"/>
              <a:t>而多年被安排</a:t>
            </a:r>
            <a:endParaRPr kumimoji="1" lang="en-US" altLang="zh-CN" dirty="0"/>
          </a:p>
          <a:p>
            <a:r>
              <a:rPr kumimoji="1" lang="zh-CN" altLang="en-US" dirty="0"/>
              <a:t>自由给你们</a:t>
            </a:r>
            <a:endParaRPr kumimoji="1" lang="en-US" altLang="zh-CN" dirty="0"/>
          </a:p>
          <a:p>
            <a:r>
              <a:rPr kumimoji="1" lang="zh-CN" altLang="en-US" dirty="0"/>
              <a:t>也许只有不适应和迷茫</a:t>
            </a:r>
          </a:p>
        </p:txBody>
      </p:sp>
    </p:spTree>
    <p:extLst>
      <p:ext uri="{BB962C8B-B14F-4D97-AF65-F5344CB8AC3E}">
        <p14:creationId xmlns:p14="http://schemas.microsoft.com/office/powerpoint/2010/main" val="4124403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2</a:t>
            </a:r>
            <a:r>
              <a:rPr kumimoji="1" lang="zh-CN" altLang="en-US" dirty="0"/>
              <a:t>部分：自动化测试</a:t>
            </a:r>
            <a:endParaRPr kumimoji="1" lang="en-US" altLang="zh-CN" dirty="0"/>
          </a:p>
          <a:p>
            <a:r>
              <a:rPr kumimoji="1" lang="zh-CN" altLang="en-US" dirty="0"/>
              <a:t>一旦编写了程序，我们如何知道它有效？</a:t>
            </a:r>
            <a:endParaRPr kumimoji="1" lang="en-US" altLang="zh-CN" dirty="0"/>
          </a:p>
          <a:p>
            <a:r>
              <a:rPr kumimoji="1" lang="zh-CN" altLang="en-US" dirty="0"/>
              <a:t> 当然，我们可以自己手动运行它，</a:t>
            </a:r>
            <a:endParaRPr kumimoji="1" lang="en-US" altLang="zh-CN" dirty="0"/>
          </a:p>
          <a:p>
            <a:r>
              <a:rPr kumimoji="1" lang="zh-CN" altLang="en-US" dirty="0"/>
              <a:t>但是由于经常进行更改，因此手动测试容易出错且乏味。</a:t>
            </a:r>
            <a:endParaRPr kumimoji="1" lang="en-US" altLang="zh-CN" dirty="0"/>
          </a:p>
          <a:p>
            <a:r>
              <a:rPr kumimoji="1" lang="zh-CN" altLang="en-US" dirty="0"/>
              <a:t> 幸运的是，使用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进行测试很容易实现自动化。</a:t>
            </a:r>
            <a:endParaRPr kumimoji="1" lang="en-US" altLang="zh-CN" dirty="0"/>
          </a:p>
          <a:p>
            <a:r>
              <a:rPr kumimoji="1" lang="zh-CN" altLang="en-US" dirty="0"/>
              <a:t>我们会将程序的测试组装到一个测试套件中。 </a:t>
            </a:r>
            <a:endParaRPr kumimoji="1" lang="en-US" altLang="zh-CN" dirty="0"/>
          </a:p>
          <a:p>
            <a:r>
              <a:rPr kumimoji="1" lang="zh-CN" altLang="en-US" dirty="0"/>
              <a:t>我们将研究测试的最佳实践：存在哪些测试？ </a:t>
            </a:r>
            <a:endParaRPr kumimoji="1" lang="en-US" altLang="zh-CN" dirty="0"/>
          </a:p>
          <a:p>
            <a:r>
              <a:rPr kumimoji="1" lang="zh-CN" altLang="en-US" dirty="0"/>
              <a:t>它们在什么情况下有用？ </a:t>
            </a:r>
            <a:endParaRPr kumimoji="1" lang="en-US" altLang="zh-CN" dirty="0"/>
          </a:p>
          <a:p>
            <a:r>
              <a:rPr kumimoji="1" lang="zh-CN" altLang="en-US" dirty="0"/>
              <a:t>最后，我们将研究自动测试的优点和缺点。</a:t>
            </a:r>
            <a:endParaRPr kumimoji="1" lang="en-US" altLang="zh-CN" dirty="0"/>
          </a:p>
          <a:p>
            <a:r>
              <a:rPr kumimoji="1" lang="zh-CN" altLang="en-US" dirty="0"/>
              <a:t> 自动化测试将帮助您检查程序中是否存在错误，</a:t>
            </a:r>
            <a:endParaRPr kumimoji="1" lang="en-US" altLang="zh-CN" dirty="0"/>
          </a:p>
          <a:p>
            <a:r>
              <a:rPr kumimoji="1" lang="zh-CN" altLang="en-US" dirty="0"/>
              <a:t>并在修复错误后防止它们再次出现。</a:t>
            </a:r>
          </a:p>
        </p:txBody>
      </p:sp>
    </p:spTree>
    <p:extLst>
      <p:ext uri="{BB962C8B-B14F-4D97-AF65-F5344CB8AC3E}">
        <p14:creationId xmlns:p14="http://schemas.microsoft.com/office/powerpoint/2010/main" val="1311680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第</a:t>
            </a:r>
            <a:r>
              <a:rPr kumimoji="1" lang="en-US" altLang="zh-CN" dirty="0"/>
              <a:t>3</a:t>
            </a:r>
            <a:r>
              <a:rPr kumimoji="1" lang="zh-CN" altLang="en-US" dirty="0"/>
              <a:t>部分：维护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编写程序是一回事。 保持程序可运行是另一回事。 </a:t>
            </a:r>
            <a:endParaRPr kumimoji="1" lang="en-US" altLang="zh-CN" dirty="0"/>
          </a:p>
          <a:p>
            <a:r>
              <a:rPr kumimoji="1" lang="zh-CN" altLang="en-US" dirty="0"/>
              <a:t>维护软件是一个广泛的领域，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提供了许多出色的支持工具。</a:t>
            </a:r>
            <a:endParaRPr kumimoji="1" lang="en-US" altLang="zh-CN" dirty="0"/>
          </a:p>
          <a:p>
            <a:r>
              <a:rPr kumimoji="1" lang="zh-CN" altLang="en-US" dirty="0"/>
              <a:t> 我们将从版本控制开始维护的最佳实践，</a:t>
            </a:r>
            <a:endParaRPr kumimoji="1" lang="en-US" altLang="zh-CN" dirty="0"/>
          </a:p>
          <a:p>
            <a:r>
              <a:rPr kumimoji="1" lang="zh-CN" altLang="en-US" dirty="0"/>
              <a:t>这是任何专业程序员都必须具备的。 </a:t>
            </a:r>
            <a:endParaRPr kumimoji="1" lang="en-US" altLang="zh-CN" dirty="0"/>
          </a:p>
          <a:p>
            <a:r>
              <a:rPr kumimoji="1" lang="zh-CN" altLang="en-US" dirty="0"/>
              <a:t>我们将了解保存良好的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项目中文件和文件夹的结构。</a:t>
            </a:r>
            <a:endParaRPr kumimoji="1" lang="en-US" altLang="zh-CN" dirty="0"/>
          </a:p>
          <a:p>
            <a:r>
              <a:rPr kumimoji="1" lang="zh-CN" altLang="en-US" dirty="0"/>
              <a:t> 代码重构并将编程问题分解为较小的部分，以使其更易于管理。 </a:t>
            </a:r>
            <a:endParaRPr kumimoji="1" lang="en-US" altLang="zh-CN" dirty="0"/>
          </a:p>
          <a:p>
            <a:r>
              <a:rPr kumimoji="1" lang="zh-CN" altLang="en-US" dirty="0"/>
              <a:t>在最后，我们将使用工具编写文档。 </a:t>
            </a:r>
            <a:endParaRPr kumimoji="1" lang="en-US" altLang="zh-CN" dirty="0"/>
          </a:p>
          <a:p>
            <a:r>
              <a:rPr kumimoji="1" lang="zh-CN" altLang="en-US" dirty="0"/>
              <a:t>所有事物的结合创造了一个健康的生态系统，</a:t>
            </a:r>
            <a:endParaRPr kumimoji="1" lang="en-US" altLang="zh-CN" dirty="0"/>
          </a:p>
          <a:p>
            <a:r>
              <a:rPr kumimoji="1" lang="zh-CN" altLang="en-US" dirty="0"/>
              <a:t>您的程序可以在其中发展壮大。</a:t>
            </a:r>
          </a:p>
        </p:txBody>
      </p:sp>
    </p:spTree>
    <p:extLst>
      <p:ext uri="{BB962C8B-B14F-4D97-AF65-F5344CB8AC3E}">
        <p14:creationId xmlns:p14="http://schemas.microsoft.com/office/powerpoint/2010/main" val="1465977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这门课程其他好处</a:t>
            </a:r>
            <a:endParaRPr kumimoji="1" lang="en-US" altLang="zh-CN" dirty="0"/>
          </a:p>
          <a:p>
            <a:r>
              <a:rPr kumimoji="1" lang="zh-CN" altLang="en-US" dirty="0"/>
              <a:t>从这三个方面学习最佳实践有两个好处：</a:t>
            </a:r>
            <a:endParaRPr kumimoji="1" lang="en-US" altLang="zh-CN" dirty="0"/>
          </a:p>
          <a:p>
            <a:r>
              <a:rPr kumimoji="1" lang="zh-CN" altLang="en-US" dirty="0"/>
              <a:t>首先，您将自己学习工具和技术，以便将其应用于日常编程实践中。</a:t>
            </a:r>
            <a:endParaRPr kumimoji="1" lang="en-US" altLang="zh-CN" dirty="0"/>
          </a:p>
          <a:p>
            <a:r>
              <a:rPr kumimoji="1" lang="zh-CN" altLang="en-US" dirty="0"/>
              <a:t> 其次，您将获得最佳实践的总结，</a:t>
            </a:r>
            <a:endParaRPr kumimoji="1" lang="en-US" altLang="zh-CN" dirty="0"/>
          </a:p>
          <a:p>
            <a:r>
              <a:rPr kumimoji="1" lang="zh-CN" altLang="en-US" dirty="0"/>
              <a:t>这些经验被许多经验丰富的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程序员认为很重要。</a:t>
            </a:r>
            <a:endParaRPr kumimoji="1" lang="en-US" altLang="zh-CN" dirty="0"/>
          </a:p>
          <a:p>
            <a:r>
              <a:rPr kumimoji="1" lang="zh-CN" altLang="en-US" dirty="0"/>
              <a:t> 了解它们将帮助您了解其他开发人员的工作。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11932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课程所使用的例子：</a:t>
            </a:r>
            <a:r>
              <a:rPr kumimoji="1" lang="en-US" altLang="zh-CN" dirty="0" err="1"/>
              <a:t>MazeRun</a:t>
            </a:r>
            <a:r>
              <a:rPr kumimoji="1" lang="zh-CN" altLang="en-US" dirty="0"/>
              <a:t>游戏</a:t>
            </a:r>
            <a:endParaRPr kumimoji="1" lang="en-US" altLang="zh-CN" dirty="0"/>
          </a:p>
          <a:p>
            <a:r>
              <a:rPr kumimoji="1" lang="zh-CN" altLang="en-US" dirty="0"/>
              <a:t>在课程中，我们将使用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编写游戏</a:t>
            </a:r>
            <a:r>
              <a:rPr kumimoji="1" lang="en-US" altLang="zh-CN" dirty="0" err="1"/>
              <a:t>MazeRun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r>
              <a:rPr kumimoji="1" lang="zh-CN" altLang="en-US" dirty="0"/>
              <a:t> 游戏中有小人在迷宫中进食。 玩家在方形砖建造的迷宫中，移动小人，吃点并试图避免魔鬼在迷宫中漫游。</a:t>
            </a:r>
            <a:endParaRPr kumimoji="1" lang="en-US" altLang="zh-CN" dirty="0"/>
          </a:p>
          <a:p>
            <a:r>
              <a:rPr kumimoji="1" lang="zh-CN" altLang="en-US" dirty="0"/>
              <a:t>很多原因使我相信</a:t>
            </a:r>
            <a:r>
              <a:rPr kumimoji="1" lang="en-US" altLang="zh-CN" dirty="0" err="1"/>
              <a:t>MazeRun</a:t>
            </a:r>
            <a:r>
              <a:rPr kumimoji="1" lang="zh-CN" altLang="en-US" dirty="0"/>
              <a:t>是关于最佳做法：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1.</a:t>
            </a:r>
            <a:r>
              <a:rPr kumimoji="1" lang="zh-CN" altLang="en-US" dirty="0"/>
              <a:t>游戏易于理解。你们大多数人以前可能都玩过点吃游戏。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2.</a:t>
            </a:r>
            <a:r>
              <a:rPr kumimoji="1" lang="zh-CN" altLang="en-US" dirty="0"/>
              <a:t>我们可以将游戏作为一个简短的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程序来实现，不需要数千行代码。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3.</a:t>
            </a:r>
            <a:r>
              <a:rPr kumimoji="1" lang="zh-CN" altLang="en-US" dirty="0"/>
              <a:t>编写游戏包含很多内容。需要组织数据，图形，用户界面，性能，并发事件等。</a:t>
            </a:r>
            <a:endParaRPr kumimoji="1" lang="en-US" altLang="zh-CN" dirty="0"/>
          </a:p>
          <a:p>
            <a:pPr algn="l"/>
            <a:r>
              <a:rPr kumimoji="1" lang="en-US" altLang="zh-CN" dirty="0"/>
              <a:t>4.</a:t>
            </a:r>
            <a:r>
              <a:rPr kumimoji="1" lang="zh-CN" altLang="en-US" dirty="0"/>
              <a:t>细节很重要。小故障会妨碍游戏，甚至使游戏无法进行。</a:t>
            </a:r>
          </a:p>
        </p:txBody>
      </p:sp>
    </p:spTree>
    <p:extLst>
      <p:ext uri="{BB962C8B-B14F-4D97-AF65-F5344CB8AC3E}">
        <p14:creationId xmlns:p14="http://schemas.microsoft.com/office/powerpoint/2010/main" val="7531555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需要安装环境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安装</a:t>
            </a:r>
            <a:r>
              <a:rPr kumimoji="1" lang="en-US" altLang="zh-CN" dirty="0"/>
              <a:t>Python3.5</a:t>
            </a:r>
            <a:r>
              <a:rPr kumimoji="1" lang="zh-CN" altLang="en-US" dirty="0"/>
              <a:t> 或更高（</a:t>
            </a:r>
            <a:r>
              <a:rPr kumimoji="1" lang="en-US" altLang="zh-CN" dirty="0" err="1"/>
              <a:t>www.python.org</a:t>
            </a:r>
            <a:r>
              <a:rPr kumimoji="1" lang="en-US" altLang="zh-CN" dirty="0"/>
              <a:t>)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r>
              <a:rPr kumimoji="1" lang="zh-CN" altLang="en-US" dirty="0"/>
              <a:t>安装</a:t>
            </a:r>
            <a:r>
              <a:rPr kumimoji="1" lang="en-US" altLang="zh-CN" dirty="0" err="1"/>
              <a:t>pygame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www.pygame.org</a:t>
            </a:r>
            <a:r>
              <a:rPr kumimoji="1" lang="en-US" altLang="zh-CN" dirty="0"/>
              <a:t>)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r>
              <a:rPr kumimoji="1" lang="zh-CN" altLang="en-US" dirty="0"/>
              <a:t>安装代码编辑器。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9730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很多同学不愿意听课，原因是：</a:t>
            </a:r>
            <a:endParaRPr kumimoji="1" lang="en-US" altLang="zh-CN" dirty="0"/>
          </a:p>
          <a:p>
            <a:r>
              <a:rPr kumimoji="1" lang="zh-CN" altLang="en-US" dirty="0"/>
              <a:t>有的是老师理论空洞，抽象，</a:t>
            </a:r>
            <a:endParaRPr kumimoji="1" lang="en-US" altLang="zh-CN" dirty="0"/>
          </a:p>
          <a:p>
            <a:r>
              <a:rPr kumimoji="1" lang="zh-CN" altLang="en-US" dirty="0"/>
              <a:t>节节课都是大段大段正确的废话。</a:t>
            </a:r>
            <a:endParaRPr kumimoji="1" lang="en-US" altLang="zh-CN" dirty="0"/>
          </a:p>
          <a:p>
            <a:r>
              <a:rPr kumimoji="1" lang="zh-CN" altLang="en-US" dirty="0"/>
              <a:t>有的老师教授内容过时，</a:t>
            </a:r>
            <a:endParaRPr kumimoji="1" lang="en-US" altLang="zh-CN" dirty="0"/>
          </a:p>
          <a:p>
            <a:r>
              <a:rPr kumimoji="1" lang="zh-CN" altLang="en-US" dirty="0"/>
              <a:t>书都是上个世纪出版的，</a:t>
            </a:r>
            <a:endParaRPr kumimoji="1" lang="en-US" altLang="zh-CN" dirty="0"/>
          </a:p>
          <a:p>
            <a:r>
              <a:rPr kumimoji="1" lang="zh-CN" altLang="en-US" dirty="0"/>
              <a:t>工具都是没有人再维护的；</a:t>
            </a:r>
            <a:endParaRPr kumimoji="1" lang="en-US" altLang="zh-CN" dirty="0"/>
          </a:p>
          <a:p>
            <a:r>
              <a:rPr kumimoji="1" lang="zh-CN" altLang="en-US" dirty="0"/>
              <a:t>有的老师讲的太快，又难，</a:t>
            </a:r>
            <a:endParaRPr kumimoji="1" lang="en-US" altLang="zh-CN" dirty="0"/>
          </a:p>
          <a:p>
            <a:r>
              <a:rPr kumimoji="1" lang="zh-CN" altLang="en-US" dirty="0"/>
              <a:t>问题都无从问起；</a:t>
            </a:r>
            <a:endParaRPr kumimoji="1" lang="en-US" altLang="zh-CN" dirty="0"/>
          </a:p>
          <a:p>
            <a:r>
              <a:rPr kumimoji="1" lang="zh-CN" altLang="en-US" dirty="0"/>
              <a:t>有的老师讲太慢，不断重复</a:t>
            </a:r>
            <a:endParaRPr kumimoji="1" lang="en-US" altLang="zh-CN" dirty="0"/>
          </a:p>
          <a:p>
            <a:r>
              <a:rPr kumimoji="1" lang="zh-CN" altLang="en-US" dirty="0"/>
              <a:t>一觉醒来还在原地；</a:t>
            </a:r>
            <a:endParaRPr kumimoji="1" lang="en-US" altLang="zh-CN" dirty="0"/>
          </a:p>
          <a:p>
            <a:r>
              <a:rPr kumimoji="1" lang="zh-CN" altLang="en-US" dirty="0"/>
              <a:t>都讲段子的老师也不行，</a:t>
            </a:r>
            <a:endParaRPr kumimoji="1" lang="en-US" altLang="zh-CN" dirty="0"/>
          </a:p>
          <a:p>
            <a:r>
              <a:rPr kumimoji="1" lang="zh-CN" altLang="en-US" dirty="0"/>
              <a:t>天天听郭德纲也会厌倦。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385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zh-CN" altLang="en-US" dirty="0"/>
              <a:t>希望大家从我的课中收获</a:t>
            </a:r>
            <a:endParaRPr kumimoji="1" lang="en-US" altLang="zh-CN" dirty="0"/>
          </a:p>
          <a:p>
            <a:r>
              <a:rPr kumimoji="1" lang="zh-CN" altLang="en-US" dirty="0"/>
              <a:t>学习的能力</a:t>
            </a:r>
            <a:endParaRPr kumimoji="1" lang="en-US" altLang="zh-CN" dirty="0"/>
          </a:p>
          <a:p>
            <a:r>
              <a:rPr kumimoji="1" lang="zh-CN" altLang="en-US" dirty="0"/>
              <a:t>自我更新的能力</a:t>
            </a:r>
            <a:endParaRPr kumimoji="1" lang="en-US" altLang="zh-CN" dirty="0"/>
          </a:p>
          <a:p>
            <a:r>
              <a:rPr kumimoji="1" lang="zh-CN" altLang="en-US" dirty="0"/>
              <a:t>不知不觉读完一本英文技术专著</a:t>
            </a:r>
            <a:endParaRPr kumimoji="1" lang="en-US" altLang="zh-CN" dirty="0"/>
          </a:p>
          <a:p>
            <a:r>
              <a:rPr kumimoji="1" lang="zh-CN" altLang="en-US" dirty="0"/>
              <a:t>它有</a:t>
            </a:r>
            <a:r>
              <a:rPr kumimoji="1" lang="en-US" altLang="zh-CN" dirty="0"/>
              <a:t>XXX</a:t>
            </a:r>
            <a:r>
              <a:rPr kumimoji="1" lang="zh-CN" altLang="en-US" dirty="0"/>
              <a:t>多页</a:t>
            </a:r>
            <a:endParaRPr kumimoji="1" lang="en-US" altLang="zh-CN" dirty="0"/>
          </a:p>
          <a:p>
            <a:r>
              <a:rPr kumimoji="1" lang="zh-CN" altLang="en-US" dirty="0"/>
              <a:t>我会陪着你们</a:t>
            </a:r>
            <a:endParaRPr kumimoji="1" lang="en-US" altLang="zh-CN" dirty="0"/>
          </a:p>
          <a:p>
            <a:r>
              <a:rPr kumimoji="1" lang="zh-CN" altLang="en-US" dirty="0"/>
              <a:t>把它读完</a:t>
            </a:r>
            <a:endParaRPr kumimoji="1" lang="en-US" altLang="zh-CN" dirty="0"/>
          </a:p>
          <a:p>
            <a:r>
              <a:rPr kumimoji="1" lang="zh-CN" altLang="en-US" dirty="0"/>
              <a:t>为了不让大家产生恐惧感</a:t>
            </a:r>
            <a:endParaRPr kumimoji="1" lang="en-US" altLang="zh-CN" dirty="0"/>
          </a:p>
          <a:p>
            <a:r>
              <a:rPr kumimoji="1" lang="zh-CN" altLang="en-US" dirty="0"/>
              <a:t>它会一点一点的发给大家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90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我们要讲的是</a:t>
            </a:r>
            <a:endParaRPr kumimoji="1" lang="en-US" altLang="zh-CN" dirty="0"/>
          </a:p>
          <a:p>
            <a:r>
              <a:rPr kumimoji="1" lang="zh-CN" altLang="en-US" dirty="0"/>
              <a:t>有编程经验的如何提高编程质量的课</a:t>
            </a:r>
            <a:endParaRPr kumimoji="1" lang="en-US" altLang="zh-CN" dirty="0"/>
          </a:p>
          <a:p>
            <a:r>
              <a:rPr kumimoji="1" lang="zh-CN" altLang="en-US" dirty="0"/>
              <a:t>内容设计到编程中</a:t>
            </a:r>
            <a:r>
              <a:rPr kumimoji="1" lang="en-US" altLang="zh-CN" dirty="0"/>
              <a:t>debugging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r>
              <a:rPr kumimoji="1" lang="zh-CN" altLang="en-US" dirty="0"/>
              <a:t>编程后的</a:t>
            </a:r>
            <a:r>
              <a:rPr kumimoji="1" lang="en-US" altLang="zh-CN" dirty="0"/>
              <a:t>automated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tests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r>
              <a:rPr kumimoji="1" lang="zh-CN" altLang="en-US" dirty="0"/>
              <a:t>和软件完成后的</a:t>
            </a:r>
            <a:r>
              <a:rPr kumimoji="1" lang="en-US" altLang="zh-CN" dirty="0"/>
              <a:t>maintain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r>
              <a:rPr kumimoji="1" lang="zh-CN" altLang="en-US" dirty="0"/>
              <a:t>三方面的内容。</a:t>
            </a:r>
            <a:endParaRPr kumimoji="1" lang="en-US" altLang="zh-CN" dirty="0"/>
          </a:p>
          <a:p>
            <a:r>
              <a:rPr kumimoji="1" lang="zh-CN" altLang="en-US" dirty="0"/>
              <a:t>需要大家有一定编程经验，</a:t>
            </a:r>
            <a:endParaRPr kumimoji="1" lang="en-US" altLang="zh-CN" dirty="0"/>
          </a:p>
          <a:p>
            <a:r>
              <a:rPr kumimoji="1" lang="zh-CN" altLang="en-US" dirty="0"/>
              <a:t>我们使用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，</a:t>
            </a:r>
            <a:endParaRPr kumimoji="1" lang="en-US" altLang="zh-CN" dirty="0"/>
          </a:p>
          <a:p>
            <a:r>
              <a:rPr kumimoji="1" lang="zh-CN" altLang="en-US" dirty="0"/>
              <a:t>一个因为它比较简单，</a:t>
            </a:r>
            <a:endParaRPr kumimoji="1" lang="en-US" altLang="zh-CN" dirty="0"/>
          </a:p>
          <a:p>
            <a:r>
              <a:rPr kumimoji="1" lang="zh-CN" altLang="en-US" dirty="0"/>
              <a:t>其二因为做论文大多需要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来写算法。</a:t>
            </a:r>
            <a:endParaRPr kumimoji="1" lang="en-US" altLang="zh-CN" dirty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81488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编写好的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程序很困难，写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并不难，因为我是在写</a:t>
            </a:r>
            <a:r>
              <a:rPr kumimoji="1" lang="en-US" altLang="zh-CN" dirty="0"/>
              <a:t>BUG</a:t>
            </a:r>
            <a:r>
              <a:rPr kumimoji="1" lang="zh-CN" altLang="en-US" dirty="0"/>
              <a:t>。 </a:t>
            </a:r>
            <a:endParaRPr kumimoji="1" lang="en-US" altLang="zh-CN" dirty="0"/>
          </a:p>
          <a:p>
            <a:r>
              <a:rPr kumimoji="1" lang="zh-CN" altLang="en-US" dirty="0"/>
              <a:t>一旦您的程序超出了几行，它就会报各种错误。 </a:t>
            </a:r>
            <a:endParaRPr kumimoji="1" lang="en-US" altLang="zh-CN" dirty="0"/>
          </a:p>
          <a:p>
            <a:r>
              <a:rPr kumimoji="1" lang="zh-CN" altLang="en-US" dirty="0"/>
              <a:t>有很多陷阱初学者不知道，但这不是因为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很难。 </a:t>
            </a:r>
            <a:endParaRPr kumimoji="1" lang="en-US" altLang="zh-CN" dirty="0"/>
          </a:p>
          <a:p>
            <a:r>
              <a:rPr kumimoji="1" lang="zh-CN" altLang="en-US" dirty="0"/>
              <a:t>本课程不会介绍编程所有方面，</a:t>
            </a:r>
            <a:endParaRPr kumimoji="1" lang="en-US" altLang="zh-CN" dirty="0"/>
          </a:p>
          <a:p>
            <a:r>
              <a:rPr kumimoji="1" lang="zh-CN" altLang="en-US" dirty="0"/>
              <a:t>着重介绍了大多数专业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程序员使用的一些基本实践。</a:t>
            </a:r>
            <a:endParaRPr kumimoji="1" lang="en-US" altLang="zh-CN" dirty="0"/>
          </a:p>
          <a:p>
            <a:r>
              <a:rPr kumimoji="1" lang="zh-CN" altLang="en-US" dirty="0"/>
              <a:t> 这些最佳实践将帮助您调试程序，</a:t>
            </a:r>
            <a:endParaRPr kumimoji="1" lang="en-US" altLang="zh-CN" dirty="0"/>
          </a:p>
          <a:p>
            <a:r>
              <a:rPr kumimoji="1" lang="zh-CN" altLang="en-US" dirty="0"/>
              <a:t>为软件编写自动化测试，</a:t>
            </a:r>
            <a:endParaRPr kumimoji="1" lang="en-US" altLang="zh-CN" dirty="0"/>
          </a:p>
          <a:p>
            <a:r>
              <a:rPr kumimoji="1" lang="zh-CN" altLang="en-US" dirty="0"/>
              <a:t>并将其保持在可以合理维护的状态下。</a:t>
            </a:r>
            <a:endParaRPr kumimoji="1" lang="en-US" altLang="zh-CN" dirty="0"/>
          </a:p>
          <a:p>
            <a:r>
              <a:rPr kumimoji="1" lang="zh-CN" altLang="en-US" dirty="0"/>
              <a:t> 选择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是因为它可用于数据分析，</a:t>
            </a:r>
            <a:endParaRPr kumimoji="1" lang="en-US" altLang="zh-CN" dirty="0"/>
          </a:p>
          <a:p>
            <a:r>
              <a:rPr kumimoji="1" lang="en-US" altLang="zh-CN" dirty="0"/>
              <a:t>Web</a:t>
            </a:r>
            <a:r>
              <a:rPr kumimoji="1" lang="zh-CN" altLang="en-US" dirty="0"/>
              <a:t>开发和科学软件开发</a:t>
            </a:r>
          </a:p>
        </p:txBody>
      </p:sp>
    </p:spTree>
    <p:extLst>
      <p:ext uri="{BB962C8B-B14F-4D97-AF65-F5344CB8AC3E}">
        <p14:creationId xmlns:p14="http://schemas.microsoft.com/office/powerpoint/2010/main" val="1941751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当初，我在</a:t>
            </a:r>
            <a:r>
              <a:rPr kumimoji="1" lang="en-US" altLang="zh-CN" dirty="0"/>
              <a:t>8086</a:t>
            </a:r>
            <a:r>
              <a:rPr kumimoji="1" lang="zh-CN" altLang="en-US" dirty="0"/>
              <a:t>计算机上使用汇编语言进行编码。 </a:t>
            </a:r>
            <a:endParaRPr kumimoji="1" lang="en-US" altLang="zh-CN" dirty="0"/>
          </a:p>
          <a:p>
            <a:r>
              <a:rPr kumimoji="1" lang="zh-CN" altLang="en-US" dirty="0"/>
              <a:t>编程之前要在头脑里想清楚，一步一步的算法，</a:t>
            </a:r>
            <a:endParaRPr kumimoji="1" lang="en-US" altLang="zh-CN" dirty="0"/>
          </a:p>
          <a:p>
            <a:r>
              <a:rPr kumimoji="1" lang="zh-CN" altLang="en-US" dirty="0"/>
              <a:t>即使简单的</a:t>
            </a:r>
            <a:r>
              <a:rPr kumimoji="1" lang="en-US" altLang="zh-CN" dirty="0"/>
              <a:t>4</a:t>
            </a:r>
            <a:r>
              <a:rPr kumimoji="1" lang="zh-CN" altLang="en-US" dirty="0"/>
              <a:t>位数相加的程序也要</a:t>
            </a:r>
            <a:r>
              <a:rPr kumimoji="1" lang="en-US" altLang="zh-CN" dirty="0"/>
              <a:t>100</a:t>
            </a:r>
            <a:r>
              <a:rPr kumimoji="1" lang="zh-CN" altLang="en-US" dirty="0"/>
              <a:t>多行代码，</a:t>
            </a:r>
            <a:endParaRPr kumimoji="1" lang="en-US" altLang="zh-CN" dirty="0"/>
          </a:p>
          <a:p>
            <a:r>
              <a:rPr kumimoji="1" lang="zh-CN" altLang="en-US" dirty="0"/>
              <a:t>而且调试过程相当艰难，</a:t>
            </a:r>
            <a:endParaRPr kumimoji="1" lang="en-US" altLang="zh-CN" dirty="0"/>
          </a:p>
          <a:p>
            <a:r>
              <a:rPr kumimoji="1" lang="zh-CN" altLang="en-US" dirty="0"/>
              <a:t>我的编程工作流程是：</a:t>
            </a:r>
            <a:endParaRPr kumimoji="1" lang="en-US" altLang="zh-CN" dirty="0"/>
          </a:p>
          <a:p>
            <a:r>
              <a:rPr kumimoji="1" lang="en-US" altLang="zh-CN" dirty="0"/>
              <a:t>1.</a:t>
            </a:r>
            <a:r>
              <a:rPr kumimoji="1" lang="zh-CN" altLang="en-US" dirty="0"/>
              <a:t>打开电脑；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装载编译器；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装载程序；</a:t>
            </a:r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写几行代码；</a:t>
            </a:r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运行程序；</a:t>
            </a:r>
            <a:endParaRPr kumimoji="1" lang="en-US" altLang="zh-CN" dirty="0"/>
          </a:p>
          <a:p>
            <a:r>
              <a:rPr kumimoji="1" lang="en-US" altLang="zh-CN" dirty="0"/>
              <a:t>6.</a:t>
            </a:r>
            <a:r>
              <a:rPr kumimoji="1" lang="zh-CN" altLang="en-US" dirty="0"/>
              <a:t>程序导致系统崩了；</a:t>
            </a:r>
            <a:endParaRPr kumimoji="1" lang="en-US" altLang="zh-CN" dirty="0"/>
          </a:p>
          <a:p>
            <a:r>
              <a:rPr kumimoji="1" lang="en-US" altLang="zh-CN" dirty="0"/>
              <a:t>7.</a:t>
            </a:r>
            <a:r>
              <a:rPr kumimoji="1" lang="zh-CN" altLang="en-US" dirty="0"/>
              <a:t>关机，重新从</a:t>
            </a:r>
            <a:r>
              <a:rPr kumimoji="1" lang="en-US" altLang="zh-CN" dirty="0"/>
              <a:t>1</a:t>
            </a:r>
            <a:r>
              <a:rPr kumimoji="1" lang="zh-CN" altLang="en-US" dirty="0"/>
              <a:t>开始。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0228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今天，技术发展使许多事情变得更容易。 </a:t>
            </a:r>
            <a:endParaRPr kumimoji="1" lang="en-US" altLang="zh-CN" dirty="0"/>
          </a:p>
          <a:p>
            <a:r>
              <a:rPr kumimoji="1" lang="zh-CN" altLang="en-US" dirty="0"/>
              <a:t>程序包含错误时，我们不必重新启动计算机。 </a:t>
            </a:r>
            <a:endParaRPr kumimoji="1" lang="en-US" altLang="zh-CN" dirty="0"/>
          </a:p>
          <a:p>
            <a:r>
              <a:rPr kumimoji="1" lang="zh-CN" altLang="en-US" dirty="0"/>
              <a:t>我们有了许多像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这样的库，</a:t>
            </a:r>
            <a:endParaRPr kumimoji="1" lang="en-US" altLang="zh-CN" dirty="0"/>
          </a:p>
          <a:p>
            <a:r>
              <a:rPr kumimoji="1" lang="zh-CN" altLang="en-US" dirty="0"/>
              <a:t>可以帮助我们用很少的代码来创建更好，更快的图形。</a:t>
            </a:r>
            <a:endParaRPr kumimoji="1" lang="en-US" altLang="zh-CN" dirty="0"/>
          </a:p>
          <a:p>
            <a:r>
              <a:rPr kumimoji="1" lang="zh-CN" altLang="en-US" dirty="0"/>
              <a:t> 但我们仍然需要最佳实践来编写代码</a:t>
            </a:r>
            <a:endParaRPr kumimoji="1" lang="en-US" altLang="zh-CN" dirty="0"/>
          </a:p>
          <a:p>
            <a:r>
              <a:rPr kumimoji="1" lang="zh-CN" altLang="en-US" dirty="0"/>
              <a:t>假设我们要使用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为自己的小型游戏创建图形。</a:t>
            </a:r>
            <a:endParaRPr kumimoji="1" lang="en-US" altLang="zh-CN" dirty="0"/>
          </a:p>
          <a:p>
            <a:r>
              <a:rPr kumimoji="1" lang="zh-CN" altLang="en-US" dirty="0"/>
              <a:t> 我们要将加载两个图像，一个迷宫图像，一个是玩家，</a:t>
            </a:r>
            <a:endParaRPr kumimoji="1" lang="en-US" altLang="zh-CN" dirty="0"/>
          </a:p>
          <a:p>
            <a:r>
              <a:rPr kumimoji="1" lang="zh-CN" altLang="en-US" dirty="0"/>
              <a:t>并将它们组合为一个图像。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  <a:r>
              <a:rPr kumimoji="1" lang="en-US" altLang="zh-CN" dirty="0" err="1"/>
              <a:t>Pygame</a:t>
            </a:r>
            <a:r>
              <a:rPr kumimoji="1" lang="zh-CN" altLang="en-US" dirty="0"/>
              <a:t>库中的函数完成了大部分工作。 合并图像并将其保存到新文件中，仅需要五行代码：</a:t>
            </a:r>
          </a:p>
        </p:txBody>
      </p:sp>
    </p:spTree>
    <p:extLst>
      <p:ext uri="{BB962C8B-B14F-4D97-AF65-F5344CB8AC3E}">
        <p14:creationId xmlns:p14="http://schemas.microsoft.com/office/powerpoint/2010/main" val="2008806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3368</Words>
  <Application>Microsoft Office PowerPoint</Application>
  <PresentationFormat>宽屏</PresentationFormat>
  <Paragraphs>330</Paragraphs>
  <Slides>34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8" baseType="lpstr">
      <vt:lpstr>DengXian</vt:lpstr>
      <vt:lpstr>STKaiti</vt:lpstr>
      <vt:lpstr>Arial</vt:lpstr>
      <vt:lpstr>Office 主题</vt:lpstr>
      <vt:lpstr>软件测试技术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 第一讲</dc:title>
  <dc:creator>Microsoft Office 用户</dc:creator>
  <cp:lastModifiedBy>karen tian</cp:lastModifiedBy>
  <cp:revision>95</cp:revision>
  <dcterms:created xsi:type="dcterms:W3CDTF">2019-02-28T05:45:33Z</dcterms:created>
  <dcterms:modified xsi:type="dcterms:W3CDTF">2020-03-02T08:28:54Z</dcterms:modified>
</cp:coreProperties>
</file>

<file path=docProps/thumbnail.jpeg>
</file>